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4"/>
  </p:sldMasterIdLst>
  <p:notesMasterIdLst>
    <p:notesMasterId r:id="rId6"/>
  </p:notesMasterIdLst>
  <p:sldIdLst>
    <p:sldId id="256" r:id="rId5"/>
  </p:sldIdLst>
  <p:sldSz cx="43891200" cy="329184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3"/>
    <p:restoredTop sz="94660"/>
  </p:normalViewPr>
  <p:slideViewPr>
    <p:cSldViewPr snapToGrid="0">
      <p:cViewPr varScale="1">
        <p:scale>
          <a:sx n="27" d="100"/>
          <a:sy n="27" d="100"/>
        </p:scale>
        <p:origin x="111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14.jpg>
</file>

<file path=ppt/media/image15.png>
</file>

<file path=ppt/media/image16.jpg>
</file>

<file path=ppt/media/image2.png>
</file>

<file path=ppt/media/image3.png>
</file>

<file path=ppt/media/image4.jpeg>
</file>

<file path=ppt/media/image5.pn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2194560" marR="0" lvl="1" indent="-1016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L="4389120" marR="0" lvl="2" indent="-762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L="6583680" marR="0" lvl="3" indent="-508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L="8778240" marR="0" lvl="4" indent="-254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L="10972800" marR="0" lvl="5" indent="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L="13167361" marR="0" lvl="6" indent="-1016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L="15361920" marR="0" lvl="7" indent="-7619"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L="17556480" marR="0" lvl="8" indent="-508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2194560" marR="0" lvl="1" indent="-1016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L="4389120" marR="0" lvl="2" indent="-762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L="6583680" marR="0" lvl="3" indent="-508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L="8778240" marR="0" lvl="4" indent="-254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L="10972800" marR="0" lvl="5" indent="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L="13167361" marR="0" lvl="6" indent="-1016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L="15361920" marR="0" lvl="7" indent="-7619"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L="17556480" marR="0" lvl="8" indent="-508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2194560" marR="0" lvl="1" indent="-1016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L="4389120" marR="0" lvl="2" indent="-762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L="6583680" marR="0" lvl="3" indent="-508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L="8778240" marR="0" lvl="4" indent="-254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L="10972800" marR="0" lvl="5" indent="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L="13167361" marR="0" lvl="6" indent="-1016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L="15361920" marR="0" lvl="7" indent="-7619"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L="17556480" marR="0" lvl="8" indent="-5080"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8765968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
        <p:cNvGrpSpPr/>
        <p:nvPr/>
      </p:nvGrpSpPr>
      <p:grpSpPr>
        <a:xfrm>
          <a:off x="0" y="0"/>
          <a:ext cx="0" cy="0"/>
          <a:chOff x="0" y="0"/>
          <a:chExt cx="0" cy="0"/>
        </a:xfrm>
      </p:grpSpPr>
      <p:sp>
        <p:nvSpPr>
          <p:cNvPr id="19" name="Google Shape;19;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 name="Google Shape;20;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indent="0"/>
            <a:r>
              <a:rPr lang="en-US" dirty="0"/>
              <a:t>Notes: Can choose to use either Preliminary Results or Key Achievements depending on stage of the project. </a:t>
            </a:r>
            <a:endParaRPr sz="1200" b="0" i="0" u="none" strike="noStrike" cap="none" dirty="0">
              <a:solidFill>
                <a:schemeClr val="dk1"/>
              </a:solidFill>
              <a:latin typeface="Calibri"/>
              <a:ea typeface="Calibri"/>
              <a:cs typeface="Calibri"/>
              <a:sym typeface="Calibri"/>
            </a:endParaRPr>
          </a:p>
        </p:txBody>
      </p:sp>
      <p:sp>
        <p:nvSpPr>
          <p:cNvPr id="21" name="Google Shape;21;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98132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14"/>
        <p:cNvGrpSpPr/>
        <p:nvPr/>
      </p:nvGrpSpPr>
      <p:grpSpPr>
        <a:xfrm>
          <a:off x="0" y="0"/>
          <a:ext cx="0" cy="0"/>
          <a:chOff x="0" y="0"/>
          <a:chExt cx="0" cy="0"/>
        </a:xfrm>
      </p:grpSpPr>
      <p:sp>
        <p:nvSpPr>
          <p:cNvPr id="15" name="Google Shape;15;p2"/>
          <p:cNvSpPr/>
          <p:nvPr/>
        </p:nvSpPr>
        <p:spPr>
          <a:xfrm>
            <a:off x="990600" y="3943902"/>
            <a:ext cx="13533121" cy="27432000"/>
          </a:xfrm>
          <a:prstGeom prst="roundRect">
            <a:avLst>
              <a:gd name="adj" fmla="val 3982"/>
            </a:avLst>
          </a:prstGeom>
          <a:gradFill>
            <a:gsLst>
              <a:gs pos="0">
                <a:srgbClr val="E3E3E3"/>
              </a:gs>
              <a:gs pos="100000">
                <a:srgbClr val="FFFFFF">
                  <a:alpha val="0"/>
                </a:srgbClr>
              </a:gs>
            </a:gsLst>
            <a:lin ang="5400000" scaled="0"/>
          </a:grad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8600" b="0" i="0" u="none" strike="noStrike" cap="none">
              <a:solidFill>
                <a:schemeClr val="lt1"/>
              </a:solidFill>
              <a:latin typeface="Calibri"/>
              <a:ea typeface="Calibri"/>
              <a:cs typeface="Calibri"/>
              <a:sym typeface="Calibri"/>
            </a:endParaRPr>
          </a:p>
        </p:txBody>
      </p:sp>
      <p:sp>
        <p:nvSpPr>
          <p:cNvPr id="16" name="Google Shape;16;p2"/>
          <p:cNvSpPr/>
          <p:nvPr/>
        </p:nvSpPr>
        <p:spPr>
          <a:xfrm>
            <a:off x="15163804" y="3943902"/>
            <a:ext cx="13533121" cy="27432000"/>
          </a:xfrm>
          <a:prstGeom prst="roundRect">
            <a:avLst>
              <a:gd name="adj" fmla="val 3982"/>
            </a:avLst>
          </a:prstGeom>
          <a:gradFill>
            <a:gsLst>
              <a:gs pos="0">
                <a:srgbClr val="E3E3E3"/>
              </a:gs>
              <a:gs pos="100000">
                <a:srgbClr val="FFFFFF">
                  <a:alpha val="0"/>
                </a:srgbClr>
              </a:gs>
            </a:gsLst>
            <a:lin ang="5400000" scaled="0"/>
          </a:grad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8600" b="0" i="0" u="none" strike="noStrike" cap="none">
              <a:solidFill>
                <a:schemeClr val="lt1"/>
              </a:solidFill>
              <a:latin typeface="Calibri"/>
              <a:ea typeface="Calibri"/>
              <a:cs typeface="Calibri"/>
              <a:sym typeface="Calibri"/>
            </a:endParaRPr>
          </a:p>
        </p:txBody>
      </p:sp>
      <p:sp>
        <p:nvSpPr>
          <p:cNvPr id="17" name="Google Shape;17;p2"/>
          <p:cNvSpPr/>
          <p:nvPr/>
        </p:nvSpPr>
        <p:spPr>
          <a:xfrm>
            <a:off x="29276045" y="3943902"/>
            <a:ext cx="13533121" cy="27432000"/>
          </a:xfrm>
          <a:prstGeom prst="roundRect">
            <a:avLst>
              <a:gd name="adj" fmla="val 3982"/>
            </a:avLst>
          </a:prstGeom>
          <a:gradFill>
            <a:gsLst>
              <a:gs pos="0">
                <a:srgbClr val="E3E3E3"/>
              </a:gs>
              <a:gs pos="100000">
                <a:srgbClr val="FFFFFF">
                  <a:alpha val="0"/>
                </a:srgbClr>
              </a:gs>
            </a:gsLst>
            <a:lin ang="5400000" scaled="0"/>
          </a:grad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8600" b="0" i="0" u="none" strike="noStrike" cap="none">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descr="globe.png"/>
          <p:cNvPicPr preferRelativeResize="0"/>
          <p:nvPr/>
        </p:nvPicPr>
        <p:blipFill rotWithShape="1">
          <a:blip r:embed="rId3">
            <a:alphaModFix amt="10000"/>
          </a:blip>
          <a:srcRect l="13713" r="11020" b="6554"/>
          <a:stretch/>
        </p:blipFill>
        <p:spPr>
          <a:xfrm>
            <a:off x="0" y="13359384"/>
            <a:ext cx="23088600" cy="19559016"/>
          </a:xfrm>
          <a:prstGeom prst="rect">
            <a:avLst/>
          </a:prstGeom>
          <a:noFill/>
          <a:ln>
            <a:noFill/>
          </a:ln>
        </p:spPr>
      </p:pic>
      <p:sp>
        <p:nvSpPr>
          <p:cNvPr id="11" name="Google Shape;11;p1"/>
          <p:cNvSpPr/>
          <p:nvPr/>
        </p:nvSpPr>
        <p:spPr>
          <a:xfrm>
            <a:off x="1" y="31775402"/>
            <a:ext cx="43891199" cy="1194891"/>
          </a:xfrm>
          <a:prstGeom prst="rect">
            <a:avLst/>
          </a:prstGeom>
          <a:solidFill>
            <a:srgbClr val="72665D"/>
          </a:solidFill>
          <a:ln w="9525" cap="flat" cmpd="sng">
            <a:solidFill>
              <a:srgbClr val="4A7DBA"/>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8600" b="0" i="0" u="none" strike="noStrike" cap="none">
              <a:solidFill>
                <a:schemeClr val="lt1"/>
              </a:solidFill>
              <a:latin typeface="Calibri"/>
              <a:ea typeface="Calibri"/>
              <a:cs typeface="Calibri"/>
              <a:sym typeface="Calibri"/>
            </a:endParaRPr>
          </a:p>
        </p:txBody>
      </p:sp>
      <p:sp>
        <p:nvSpPr>
          <p:cNvPr id="12" name="Google Shape;12;p1"/>
          <p:cNvSpPr txBox="1"/>
          <p:nvPr/>
        </p:nvSpPr>
        <p:spPr>
          <a:xfrm>
            <a:off x="21114331" y="31981913"/>
            <a:ext cx="22658845" cy="707886"/>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lt1"/>
              </a:buClr>
              <a:buFont typeface="Calibri"/>
              <a:buNone/>
            </a:pPr>
            <a:r>
              <a:rPr lang="en-US" sz="4000" b="0" i="0" u="none" strike="noStrike" cap="none" dirty="0">
                <a:solidFill>
                  <a:schemeClr val="lt1"/>
                </a:solidFill>
                <a:latin typeface="Calibri"/>
                <a:ea typeface="Calibri"/>
                <a:cs typeface="Calibri"/>
                <a:sym typeface="Calibri"/>
              </a:rPr>
              <a:t>DOE ASCR Computer Science Principal Investigators (PI) Meeting, Atlanta, </a:t>
            </a:r>
            <a:r>
              <a:rPr lang="en-US" sz="4000" b="0" i="0" u="none" strike="noStrike" cap="none">
                <a:solidFill>
                  <a:schemeClr val="lt1"/>
                </a:solidFill>
                <a:latin typeface="Calibri"/>
                <a:ea typeface="Calibri"/>
                <a:cs typeface="Calibri"/>
                <a:sym typeface="Calibri"/>
              </a:rPr>
              <a:t>GA</a:t>
            </a:r>
            <a:r>
              <a:rPr lang="en-US" sz="4000" b="0" i="0" u="none" strike="noStrike" cap="none" baseline="0">
                <a:solidFill>
                  <a:schemeClr val="lt1"/>
                </a:solidFill>
                <a:latin typeface="Calibri"/>
                <a:ea typeface="Calibri"/>
                <a:cs typeface="Calibri"/>
                <a:sym typeface="Calibri"/>
              </a:rPr>
              <a:t>  February 5-7, 2024</a:t>
            </a:r>
            <a:endParaRPr sz="1400" dirty="0"/>
          </a:p>
        </p:txBody>
      </p:sp>
      <p:cxnSp>
        <p:nvCxnSpPr>
          <p:cNvPr id="13" name="Google Shape;13;p1"/>
          <p:cNvCxnSpPr/>
          <p:nvPr/>
        </p:nvCxnSpPr>
        <p:spPr>
          <a:xfrm>
            <a:off x="4" y="3429000"/>
            <a:ext cx="42824401" cy="0"/>
          </a:xfrm>
          <a:prstGeom prst="straightConnector1">
            <a:avLst/>
          </a:prstGeom>
          <a:noFill/>
          <a:ln w="127000" cap="flat" cmpd="sng">
            <a:solidFill>
              <a:srgbClr val="6782B2"/>
            </a:solidFill>
            <a:prstDash val="solid"/>
            <a:round/>
            <a:headEnd type="none" w="sm" len="sm"/>
            <a:tailEnd type="none" w="sm" len="sm"/>
          </a:ln>
          <a:effectLst>
            <a:outerShdw blurRad="40000" dist="20000" dir="5400000" rotWithShape="0">
              <a:srgbClr val="000000">
                <a:alpha val="37647"/>
              </a:srgbClr>
            </a:outerShdw>
          </a:effectLst>
        </p:spPr>
      </p:cxn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jpeg"/><Relationship Id="rId12" Type="http://schemas.openxmlformats.org/officeDocument/2006/relationships/image" Target="../media/image11.png"/><Relationship Id="rId17" Type="http://schemas.openxmlformats.org/officeDocument/2006/relationships/image" Target="../media/image16.jpg"/><Relationship Id="rId2" Type="http://schemas.openxmlformats.org/officeDocument/2006/relationships/notesSlide" Target="../notesSlides/notesSlide1.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jpeg"/><Relationship Id="rId15" Type="http://schemas.openxmlformats.org/officeDocument/2006/relationships/image" Target="../media/image14.jpg"/><Relationship Id="rId10" Type="http://schemas.openxmlformats.org/officeDocument/2006/relationships/image" Target="../media/image9.jpg"/><Relationship Id="rId4" Type="http://schemas.openxmlformats.org/officeDocument/2006/relationships/image" Target="../media/image3.png"/><Relationship Id="rId9" Type="http://schemas.openxmlformats.org/officeDocument/2006/relationships/image" Target="../media/image8.jpg"/><Relationship Id="rId1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alpha val="61960"/>
          </a:schemeClr>
        </a:solidFill>
        <a:effectLst/>
      </p:bgPr>
    </p:bg>
    <p:spTree>
      <p:nvGrpSpPr>
        <p:cNvPr id="1" name="Shape 22"/>
        <p:cNvGrpSpPr/>
        <p:nvPr/>
      </p:nvGrpSpPr>
      <p:grpSpPr>
        <a:xfrm>
          <a:off x="0" y="0"/>
          <a:ext cx="0" cy="0"/>
          <a:chOff x="0" y="0"/>
          <a:chExt cx="0" cy="0"/>
        </a:xfrm>
      </p:grpSpPr>
      <p:sp>
        <p:nvSpPr>
          <p:cNvPr id="24" name="Google Shape;24;p3"/>
          <p:cNvSpPr txBox="1"/>
          <p:nvPr/>
        </p:nvSpPr>
        <p:spPr>
          <a:xfrm>
            <a:off x="1098884" y="4541254"/>
            <a:ext cx="12801600" cy="797654"/>
          </a:xfrm>
          <a:prstGeom prst="rect">
            <a:avLst/>
          </a:prstGeom>
          <a:noFill/>
          <a:ln>
            <a:noFill/>
          </a:ln>
        </p:spPr>
        <p:txBody>
          <a:bodyPr spcFirstLastPara="1" wrap="square" lIns="91425" tIns="45700" rIns="91425" bIns="45700" anchor="t" anchorCtr="0">
            <a:noAutofit/>
          </a:bodyPr>
          <a:lstStyle/>
          <a:p>
            <a:pPr>
              <a:lnSpc>
                <a:spcPct val="91666"/>
              </a:lnSpc>
            </a:pPr>
            <a:r>
              <a:rPr lang="en-US" sz="6000" b="1">
                <a:solidFill>
                  <a:srgbClr val="6782B2"/>
                </a:solidFill>
              </a:rPr>
              <a:t>Abstract</a:t>
            </a:r>
            <a:endParaRPr sz="6000" b="1">
              <a:solidFill>
                <a:srgbClr val="6782B2"/>
              </a:solidFill>
            </a:endParaRPr>
          </a:p>
        </p:txBody>
      </p:sp>
      <p:sp>
        <p:nvSpPr>
          <p:cNvPr id="25" name="Google Shape;25;p3"/>
          <p:cNvSpPr txBox="1"/>
          <p:nvPr/>
        </p:nvSpPr>
        <p:spPr>
          <a:xfrm>
            <a:off x="1098884" y="16754016"/>
            <a:ext cx="12885464" cy="797654"/>
          </a:xfrm>
          <a:prstGeom prst="rect">
            <a:avLst/>
          </a:prstGeom>
          <a:noFill/>
          <a:ln>
            <a:noFill/>
          </a:ln>
        </p:spPr>
        <p:txBody>
          <a:bodyPr spcFirstLastPara="1" wrap="square" lIns="91425" tIns="45700" rIns="91425" bIns="45700" anchor="t" anchorCtr="0">
            <a:noAutofit/>
          </a:bodyPr>
          <a:lstStyle/>
          <a:p>
            <a:pPr>
              <a:lnSpc>
                <a:spcPct val="91666"/>
              </a:lnSpc>
            </a:pPr>
            <a:r>
              <a:rPr lang="en-US" sz="6000" b="1" dirty="0">
                <a:solidFill>
                  <a:srgbClr val="6782B2"/>
                </a:solidFill>
              </a:rPr>
              <a:t>Potential Impact</a:t>
            </a:r>
            <a:endParaRPr sz="6000" b="1" dirty="0">
              <a:solidFill>
                <a:srgbClr val="6782B2"/>
              </a:solidFill>
            </a:endParaRPr>
          </a:p>
        </p:txBody>
      </p:sp>
      <p:sp>
        <p:nvSpPr>
          <p:cNvPr id="26" name="Google Shape;26;p3"/>
          <p:cNvSpPr txBox="1"/>
          <p:nvPr/>
        </p:nvSpPr>
        <p:spPr>
          <a:xfrm>
            <a:off x="1098884" y="13540584"/>
            <a:ext cx="12801600" cy="797654"/>
          </a:xfrm>
          <a:prstGeom prst="rect">
            <a:avLst/>
          </a:prstGeom>
          <a:noFill/>
          <a:ln>
            <a:noFill/>
          </a:ln>
        </p:spPr>
        <p:txBody>
          <a:bodyPr spcFirstLastPara="1" wrap="square" lIns="91425" tIns="45700" rIns="91425" bIns="45700" anchor="t" anchorCtr="0">
            <a:noAutofit/>
          </a:bodyPr>
          <a:lstStyle/>
          <a:p>
            <a:pPr>
              <a:lnSpc>
                <a:spcPct val="91666"/>
              </a:lnSpc>
            </a:pPr>
            <a:r>
              <a:rPr lang="en-US" sz="6000" b="1" dirty="0">
                <a:solidFill>
                  <a:srgbClr val="6782B2"/>
                </a:solidFill>
              </a:rPr>
              <a:t>Motivation</a:t>
            </a:r>
            <a:endParaRPr sz="6000" b="1" dirty="0">
              <a:solidFill>
                <a:srgbClr val="6782B2"/>
              </a:solidFill>
            </a:endParaRPr>
          </a:p>
        </p:txBody>
      </p:sp>
      <p:sp>
        <p:nvSpPr>
          <p:cNvPr id="28" name="Google Shape;28;p3"/>
          <p:cNvSpPr txBox="1"/>
          <p:nvPr/>
        </p:nvSpPr>
        <p:spPr>
          <a:xfrm>
            <a:off x="26276969" y="1773173"/>
            <a:ext cx="16675768" cy="1451291"/>
          </a:xfrm>
          <a:prstGeom prst="rect">
            <a:avLst/>
          </a:prstGeom>
          <a:noFill/>
          <a:ln>
            <a:noFill/>
          </a:ln>
        </p:spPr>
        <p:txBody>
          <a:bodyPr spcFirstLastPara="1" wrap="square" lIns="91425" tIns="45700" rIns="91425" bIns="45700" anchor="t" anchorCtr="0">
            <a:noAutofit/>
          </a:bodyPr>
          <a:lstStyle/>
          <a:p>
            <a:pPr algn="r"/>
            <a:r>
              <a:rPr lang="en-US" sz="4000" dirty="0">
                <a:solidFill>
                  <a:schemeClr val="dk1"/>
                </a:solidFill>
                <a:latin typeface="Times New Roman"/>
                <a:ea typeface="Times New Roman"/>
                <a:cs typeface="Times New Roman"/>
                <a:sym typeface="Times New Roman"/>
              </a:rPr>
              <a:t>Geoffrey Fox</a:t>
            </a:r>
            <a:r>
              <a:rPr lang="en-US" sz="4000" baseline="30000" dirty="0">
                <a:solidFill>
                  <a:schemeClr val="dk1"/>
                </a:solidFill>
                <a:latin typeface="Times New Roman"/>
                <a:ea typeface="Times New Roman"/>
                <a:cs typeface="Times New Roman"/>
                <a:sym typeface="Times New Roman"/>
              </a:rPr>
              <a:t>1</a:t>
            </a:r>
            <a:r>
              <a:rPr lang="en-US" sz="4000" dirty="0">
                <a:solidFill>
                  <a:schemeClr val="dk1"/>
                </a:solidFill>
                <a:latin typeface="Times New Roman"/>
                <a:ea typeface="Times New Roman"/>
                <a:cs typeface="Times New Roman"/>
                <a:sym typeface="Times New Roman"/>
              </a:rPr>
              <a:t>, Pete Beckman</a:t>
            </a:r>
            <a:r>
              <a:rPr lang="en-US" sz="4000" baseline="30000" dirty="0">
                <a:solidFill>
                  <a:schemeClr val="dk1"/>
                </a:solidFill>
                <a:latin typeface="Times New Roman"/>
                <a:ea typeface="Times New Roman"/>
                <a:cs typeface="Times New Roman"/>
                <a:sym typeface="Times New Roman"/>
              </a:rPr>
              <a:t>2</a:t>
            </a:r>
            <a:r>
              <a:rPr lang="en-US" sz="4000" dirty="0">
                <a:solidFill>
                  <a:schemeClr val="dk1"/>
                </a:solidFill>
                <a:latin typeface="Times New Roman"/>
                <a:ea typeface="Times New Roman"/>
                <a:cs typeface="Times New Roman"/>
                <a:sym typeface="Times New Roman"/>
              </a:rPr>
              <a:t>, Shantenu Jha</a:t>
            </a:r>
            <a:r>
              <a:rPr lang="en-US" sz="4000" baseline="30000" dirty="0">
                <a:solidFill>
                  <a:schemeClr val="dk1"/>
                </a:solidFill>
                <a:latin typeface="Times New Roman"/>
                <a:ea typeface="Times New Roman"/>
                <a:cs typeface="Times New Roman"/>
                <a:sym typeface="Times New Roman"/>
              </a:rPr>
              <a:t>3</a:t>
            </a:r>
            <a:r>
              <a:rPr lang="en-US" sz="4000" dirty="0">
                <a:solidFill>
                  <a:schemeClr val="dk1"/>
                </a:solidFill>
                <a:latin typeface="Times New Roman"/>
                <a:ea typeface="Times New Roman"/>
                <a:cs typeface="Times New Roman"/>
                <a:sym typeface="Times New Roman"/>
              </a:rPr>
              <a:t>, Piotr Luszczek</a:t>
            </a:r>
            <a:r>
              <a:rPr lang="en-US" sz="4000" baseline="30000" dirty="0">
                <a:solidFill>
                  <a:schemeClr val="dk1"/>
                </a:solidFill>
                <a:latin typeface="Times New Roman"/>
                <a:ea typeface="Times New Roman"/>
                <a:cs typeface="Times New Roman"/>
                <a:sym typeface="Times New Roman"/>
              </a:rPr>
              <a:t>4</a:t>
            </a:r>
            <a:r>
              <a:rPr lang="en-US" sz="4000" dirty="0">
                <a:solidFill>
                  <a:schemeClr val="dk1"/>
                </a:solidFill>
                <a:latin typeface="Times New Roman"/>
                <a:ea typeface="Times New Roman"/>
                <a:cs typeface="Times New Roman"/>
                <a:sym typeface="Times New Roman"/>
              </a:rPr>
              <a:t>, Vikram Jadhao</a:t>
            </a:r>
            <a:r>
              <a:rPr lang="en-US" sz="4000" baseline="30000" dirty="0">
                <a:solidFill>
                  <a:schemeClr val="dk1"/>
                </a:solidFill>
                <a:latin typeface="Times New Roman"/>
                <a:ea typeface="Times New Roman"/>
                <a:cs typeface="Times New Roman"/>
                <a:sym typeface="Times New Roman"/>
              </a:rPr>
              <a:t>5 </a:t>
            </a:r>
            <a:br>
              <a:rPr lang="en-US" sz="4000" baseline="30000" dirty="0">
                <a:solidFill>
                  <a:schemeClr val="dk1"/>
                </a:solidFill>
                <a:latin typeface="Times New Roman"/>
                <a:ea typeface="Times New Roman"/>
                <a:cs typeface="Times New Roman"/>
                <a:sym typeface="Times New Roman"/>
              </a:rPr>
            </a:br>
            <a:r>
              <a:rPr lang="en-US" sz="4000" baseline="30000" dirty="0">
                <a:solidFill>
                  <a:schemeClr val="dk1"/>
                </a:solidFill>
                <a:latin typeface="Times New Roman"/>
                <a:ea typeface="Times New Roman"/>
                <a:cs typeface="Times New Roman"/>
                <a:sym typeface="Times New Roman"/>
              </a:rPr>
              <a:t>1</a:t>
            </a:r>
            <a:r>
              <a:rPr lang="en-US" sz="3200" i="1" dirty="0">
                <a:solidFill>
                  <a:schemeClr val="dk1"/>
                </a:solidFill>
                <a:latin typeface="Times New Roman"/>
                <a:ea typeface="Times New Roman"/>
                <a:cs typeface="Times New Roman"/>
                <a:sym typeface="Times New Roman"/>
              </a:rPr>
              <a:t>Virginia University, </a:t>
            </a:r>
            <a:r>
              <a:rPr lang="en-US" sz="4000" baseline="30000" dirty="0">
                <a:latin typeface="Times New Roman"/>
                <a:ea typeface="Times New Roman"/>
                <a:cs typeface="Times New Roman"/>
                <a:sym typeface="Times New Roman"/>
              </a:rPr>
              <a:t>2</a:t>
            </a:r>
            <a:r>
              <a:rPr lang="en-US" sz="3200" i="1" dirty="0">
                <a:latin typeface="Times New Roman"/>
                <a:ea typeface="Times New Roman"/>
                <a:cs typeface="Times New Roman"/>
                <a:sym typeface="Times New Roman"/>
              </a:rPr>
              <a:t>Argonne Natl Lab, </a:t>
            </a:r>
            <a:r>
              <a:rPr lang="en-US" sz="4000" baseline="30000" dirty="0">
                <a:latin typeface="Times New Roman"/>
                <a:ea typeface="Times New Roman"/>
                <a:cs typeface="Times New Roman"/>
                <a:sym typeface="Times New Roman"/>
              </a:rPr>
              <a:t>3</a:t>
            </a:r>
            <a:r>
              <a:rPr lang="en-US" sz="3200" i="1" dirty="0">
                <a:latin typeface="Times New Roman"/>
                <a:ea typeface="Times New Roman"/>
                <a:cs typeface="Times New Roman"/>
                <a:sym typeface="Times New Roman"/>
              </a:rPr>
              <a:t>Rutgers, </a:t>
            </a:r>
            <a:r>
              <a:rPr lang="en-US" sz="4000" baseline="30000" dirty="0">
                <a:latin typeface="Times New Roman"/>
                <a:ea typeface="Times New Roman"/>
                <a:cs typeface="Times New Roman"/>
                <a:sym typeface="Times New Roman"/>
              </a:rPr>
              <a:t>4</a:t>
            </a:r>
            <a:r>
              <a:rPr lang="en-US" sz="3200" i="1" dirty="0">
                <a:latin typeface="Times New Roman"/>
                <a:ea typeface="Times New Roman"/>
                <a:cs typeface="Times New Roman"/>
                <a:sym typeface="Times New Roman"/>
              </a:rPr>
              <a:t>University of Tennessee,</a:t>
            </a:r>
            <a:r>
              <a:rPr lang="en-US" sz="4000" baseline="30000" dirty="0">
                <a:latin typeface="Times New Roman"/>
                <a:ea typeface="Times New Roman"/>
                <a:cs typeface="Times New Roman"/>
                <a:sym typeface="Times New Roman"/>
              </a:rPr>
              <a:t> 5</a:t>
            </a:r>
            <a:r>
              <a:rPr lang="en-US" sz="3200" i="1" dirty="0">
                <a:latin typeface="Times New Roman"/>
                <a:ea typeface="Times New Roman"/>
                <a:cs typeface="Times New Roman"/>
                <a:sym typeface="Times New Roman"/>
              </a:rPr>
              <a:t>Indiana University </a:t>
            </a:r>
            <a:endParaRPr sz="4800" i="1" dirty="0">
              <a:solidFill>
                <a:schemeClr val="dk1"/>
              </a:solidFill>
              <a:latin typeface="Times New Roman"/>
              <a:ea typeface="Times New Roman"/>
              <a:cs typeface="Times New Roman"/>
              <a:sym typeface="Times New Roman"/>
            </a:endParaRPr>
          </a:p>
        </p:txBody>
      </p:sp>
      <p:sp>
        <p:nvSpPr>
          <p:cNvPr id="29" name="Google Shape;29;p3"/>
          <p:cNvSpPr txBox="1"/>
          <p:nvPr/>
        </p:nvSpPr>
        <p:spPr>
          <a:xfrm>
            <a:off x="15506012" y="4420939"/>
            <a:ext cx="12138847" cy="797654"/>
          </a:xfrm>
          <a:prstGeom prst="rect">
            <a:avLst/>
          </a:prstGeom>
          <a:noFill/>
          <a:ln>
            <a:noFill/>
          </a:ln>
        </p:spPr>
        <p:txBody>
          <a:bodyPr spcFirstLastPara="1" wrap="square" lIns="91425" tIns="45700" rIns="91425" bIns="45700" anchor="t" anchorCtr="0">
            <a:noAutofit/>
          </a:bodyPr>
          <a:lstStyle/>
          <a:p>
            <a:pPr>
              <a:lnSpc>
                <a:spcPct val="91666"/>
              </a:lnSpc>
            </a:pPr>
            <a:r>
              <a:rPr lang="en-US" sz="6000" b="1" dirty="0">
                <a:solidFill>
                  <a:srgbClr val="6782B2"/>
                </a:solidFill>
              </a:rPr>
              <a:t>Selected Highlights</a:t>
            </a:r>
          </a:p>
        </p:txBody>
      </p:sp>
      <p:sp>
        <p:nvSpPr>
          <p:cNvPr id="30" name="Google Shape;30;p3"/>
          <p:cNvSpPr txBox="1"/>
          <p:nvPr/>
        </p:nvSpPr>
        <p:spPr>
          <a:xfrm>
            <a:off x="1098884" y="21667914"/>
            <a:ext cx="13107900" cy="689902"/>
          </a:xfrm>
          <a:prstGeom prst="rect">
            <a:avLst/>
          </a:prstGeom>
          <a:noFill/>
          <a:ln>
            <a:noFill/>
          </a:ln>
        </p:spPr>
        <p:txBody>
          <a:bodyPr spcFirstLastPara="1" wrap="square" lIns="91425" tIns="45700" rIns="91425" bIns="45700" anchor="t" anchorCtr="0">
            <a:noAutofit/>
          </a:bodyPr>
          <a:lstStyle/>
          <a:p>
            <a:pPr>
              <a:lnSpc>
                <a:spcPct val="91666"/>
              </a:lnSpc>
            </a:pPr>
            <a:r>
              <a:rPr lang="en-US" sz="6000" b="1" dirty="0">
                <a:solidFill>
                  <a:srgbClr val="6782B2"/>
                </a:solidFill>
              </a:rPr>
              <a:t>Collaboration Opportunities</a:t>
            </a:r>
          </a:p>
        </p:txBody>
      </p:sp>
      <p:sp>
        <p:nvSpPr>
          <p:cNvPr id="31" name="Google Shape;31;p3"/>
          <p:cNvSpPr txBox="1"/>
          <p:nvPr/>
        </p:nvSpPr>
        <p:spPr>
          <a:xfrm>
            <a:off x="1098884" y="26396293"/>
            <a:ext cx="12885464" cy="797654"/>
          </a:xfrm>
          <a:prstGeom prst="rect">
            <a:avLst/>
          </a:prstGeom>
          <a:noFill/>
          <a:ln>
            <a:noFill/>
          </a:ln>
        </p:spPr>
        <p:txBody>
          <a:bodyPr spcFirstLastPara="1" wrap="square" lIns="91425" tIns="45700" rIns="91425" bIns="45700" anchor="t" anchorCtr="0">
            <a:noAutofit/>
          </a:bodyPr>
          <a:lstStyle/>
          <a:p>
            <a:pPr>
              <a:lnSpc>
                <a:spcPct val="91666"/>
              </a:lnSpc>
            </a:pPr>
            <a:r>
              <a:rPr lang="en-US" sz="6000" b="1" dirty="0">
                <a:solidFill>
                  <a:srgbClr val="6782B2"/>
                </a:solidFill>
              </a:rPr>
              <a:t>Selected References</a:t>
            </a:r>
            <a:endParaRPr sz="6000" b="1" dirty="0">
              <a:solidFill>
                <a:srgbClr val="6782B2"/>
              </a:solidFill>
            </a:endParaRPr>
          </a:p>
        </p:txBody>
      </p:sp>
      <p:sp>
        <p:nvSpPr>
          <p:cNvPr id="33" name="Google Shape;33;p3"/>
          <p:cNvSpPr txBox="1"/>
          <p:nvPr/>
        </p:nvSpPr>
        <p:spPr>
          <a:xfrm>
            <a:off x="1098884" y="17587777"/>
            <a:ext cx="12801600" cy="4044030"/>
          </a:xfrm>
          <a:prstGeom prst="rect">
            <a:avLst/>
          </a:prstGeom>
          <a:noFill/>
          <a:ln>
            <a:noFill/>
          </a:ln>
        </p:spPr>
        <p:txBody>
          <a:bodyPr spcFirstLastPara="1" wrap="square" lIns="91425" tIns="91425" rIns="91425" bIns="91425" anchor="t" anchorCtr="0">
            <a:noAutofit/>
          </a:bodyPr>
          <a:lstStyle/>
          <a:p>
            <a:r>
              <a:rPr lang="en-US" sz="4800" i="1" dirty="0">
                <a:solidFill>
                  <a:schemeClr val="dk1"/>
                </a:solidFill>
                <a:latin typeface="Calibri"/>
                <a:ea typeface="Calibri"/>
                <a:cs typeface="Calibri"/>
                <a:sym typeface="Calibri"/>
              </a:rPr>
              <a:t>SBI will  make it easier for general users to develop new surrogates and help make their major performance increases pervasive across DoE computational science. Surrogates are openly available through MLCommons or SBI Repository.</a:t>
            </a:r>
            <a:endParaRPr lang="en-US" sz="4800" i="1" dirty="0">
              <a:solidFill>
                <a:schemeClr val="dk1"/>
              </a:solidFill>
              <a:latin typeface="Calibri"/>
              <a:cs typeface="Calibri"/>
            </a:endParaRPr>
          </a:p>
        </p:txBody>
      </p:sp>
      <p:sp>
        <p:nvSpPr>
          <p:cNvPr id="35" name="Google Shape;35;p3"/>
          <p:cNvSpPr txBox="1"/>
          <p:nvPr/>
        </p:nvSpPr>
        <p:spPr>
          <a:xfrm>
            <a:off x="1219198" y="22490176"/>
            <a:ext cx="12761495" cy="3966263"/>
          </a:xfrm>
          <a:prstGeom prst="rect">
            <a:avLst/>
          </a:prstGeom>
          <a:noFill/>
          <a:ln>
            <a:noFill/>
          </a:ln>
        </p:spPr>
        <p:txBody>
          <a:bodyPr spcFirstLastPara="1" wrap="square" lIns="91425" tIns="91425" rIns="91425" bIns="91425" anchor="t" anchorCtr="0">
            <a:noAutofit/>
          </a:bodyPr>
          <a:lstStyle/>
          <a:p>
            <a:r>
              <a:rPr lang="en-US" sz="4800" b="1" i="1" dirty="0">
                <a:solidFill>
                  <a:schemeClr val="dk1"/>
                </a:solidFill>
                <a:latin typeface="Calibri"/>
                <a:ea typeface="Calibri"/>
                <a:cs typeface="Calibri"/>
                <a:sym typeface="Calibri"/>
              </a:rPr>
              <a:t>Benefits: </a:t>
            </a:r>
            <a:r>
              <a:rPr lang="en-US" sz="4800" i="1" dirty="0">
                <a:solidFill>
                  <a:schemeClr val="dk1"/>
                </a:solidFill>
                <a:latin typeface="Calibri"/>
                <a:ea typeface="Calibri"/>
                <a:cs typeface="Calibri"/>
                <a:sym typeface="Calibri"/>
              </a:rPr>
              <a:t>Techniques and methodology for generating high performance surrogates. Examples to use in education and as starting points for new surrogates. </a:t>
            </a:r>
            <a:r>
              <a:rPr lang="en-US" sz="4800" i="1" dirty="0"/>
              <a:t>We would be happy for other surrogates from </a:t>
            </a:r>
            <a:r>
              <a:rPr lang="en-US" sz="4800" b="1" i="1" dirty="0"/>
              <a:t>collaborators</a:t>
            </a:r>
            <a:r>
              <a:rPr lang="en-US" sz="4800" i="1" dirty="0"/>
              <a:t>.</a:t>
            </a:r>
          </a:p>
          <a:p>
            <a:endParaRPr sz="4800" i="1" dirty="0"/>
          </a:p>
        </p:txBody>
      </p:sp>
      <p:grpSp>
        <p:nvGrpSpPr>
          <p:cNvPr id="3" name="Group 2">
            <a:extLst>
              <a:ext uri="{FF2B5EF4-FFF2-40B4-BE49-F238E27FC236}">
                <a16:creationId xmlns:a16="http://schemas.microsoft.com/office/drawing/2014/main" id="{1E195186-7419-75BB-3A70-D8E5DAD12CE4}"/>
              </a:ext>
            </a:extLst>
          </p:cNvPr>
          <p:cNvGrpSpPr/>
          <p:nvPr/>
        </p:nvGrpSpPr>
        <p:grpSpPr>
          <a:xfrm>
            <a:off x="264695" y="1855129"/>
            <a:ext cx="25458822" cy="1287379"/>
            <a:chOff x="264694" y="1559091"/>
            <a:chExt cx="28129833" cy="1629277"/>
          </a:xfrm>
        </p:grpSpPr>
        <p:pic>
          <p:nvPicPr>
            <p:cNvPr id="1042" name="Picture 18">
              <a:extLst>
                <a:ext uri="{FF2B5EF4-FFF2-40B4-BE49-F238E27FC236}">
                  <a16:creationId xmlns:a16="http://schemas.microsoft.com/office/drawing/2014/main" id="{30D6877B-09FA-CE87-BC7B-3A78CD5BF5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724647" y="1901239"/>
              <a:ext cx="5669880" cy="944980"/>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a:extLst>
                <a:ext uri="{FF2B5EF4-FFF2-40B4-BE49-F238E27FC236}">
                  <a16:creationId xmlns:a16="http://schemas.microsoft.com/office/drawing/2014/main" id="{69B0CEC7-3811-8E3B-EA89-992F8978CF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276503" y="1596439"/>
              <a:ext cx="6185248" cy="1554581"/>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IU trident">
              <a:extLst>
                <a:ext uri="{FF2B5EF4-FFF2-40B4-BE49-F238E27FC236}">
                  <a16:creationId xmlns:a16="http://schemas.microsoft.com/office/drawing/2014/main" id="{2E16F4A5-E3DC-7D6F-CFA7-3F692AA1A6E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762325" y="1748087"/>
              <a:ext cx="1251284" cy="1251284"/>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descr="A close up of a sign&#10;&#10;Description automatically generated">
              <a:extLst>
                <a:ext uri="{FF2B5EF4-FFF2-40B4-BE49-F238E27FC236}">
                  <a16:creationId xmlns:a16="http://schemas.microsoft.com/office/drawing/2014/main" id="{6CB5EB37-1D6D-AA65-CCA3-31A1F99AC5C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32716" y="1559091"/>
              <a:ext cx="4666715" cy="1629277"/>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descr="A close up of a logo&#10;&#10;Description automatically generated">
              <a:extLst>
                <a:ext uri="{FF2B5EF4-FFF2-40B4-BE49-F238E27FC236}">
                  <a16:creationId xmlns:a16="http://schemas.microsoft.com/office/drawing/2014/main" id="{17820777-8B7E-14C5-2F1E-60534AAB3BB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0467" b="35025"/>
            <a:stretch/>
          </p:blipFill>
          <p:spPr bwMode="auto">
            <a:xfrm>
              <a:off x="5845547" y="1736055"/>
              <a:ext cx="3724275" cy="1275349"/>
            </a:xfrm>
            <a:prstGeom prst="rect">
              <a:avLst/>
            </a:prstGeom>
            <a:noFill/>
            <a:extLst>
              <a:ext uri="{909E8E84-426E-40DD-AFC4-6F175D3DCCD1}">
                <a14:hiddenFill xmlns:a14="http://schemas.microsoft.com/office/drawing/2010/main">
                  <a:solidFill>
                    <a:srgbClr val="FFFFFF"/>
                  </a:solidFill>
                </a14:hiddenFill>
              </a:ext>
            </a:extLst>
          </p:spPr>
        </p:pic>
        <p:pic>
          <p:nvPicPr>
            <p:cNvPr id="1056" name="Picture 32" descr="A picture containing table&#10;&#10;Description automatically generated">
              <a:extLst>
                <a:ext uri="{FF2B5EF4-FFF2-40B4-BE49-F238E27FC236}">
                  <a16:creationId xmlns:a16="http://schemas.microsoft.com/office/drawing/2014/main" id="{87F1775B-6AE2-2B80-0A1A-18131A07FE8C}"/>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2268" t="26112" r="12359" b="24665"/>
            <a:stretch/>
          </p:blipFill>
          <p:spPr bwMode="auto">
            <a:xfrm>
              <a:off x="264694" y="1569969"/>
              <a:ext cx="5317959" cy="1607520"/>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Google Shape;27;p3">
            <a:extLst>
              <a:ext uri="{FF2B5EF4-FFF2-40B4-BE49-F238E27FC236}">
                <a16:creationId xmlns:a16="http://schemas.microsoft.com/office/drawing/2014/main" id="{741A51CB-9DDA-19A8-2822-0DB5ECC8EEC1}"/>
              </a:ext>
            </a:extLst>
          </p:cNvPr>
          <p:cNvSpPr txBox="1"/>
          <p:nvPr/>
        </p:nvSpPr>
        <p:spPr>
          <a:xfrm>
            <a:off x="288758" y="56147"/>
            <a:ext cx="43674633" cy="1391654"/>
          </a:xfrm>
          <a:prstGeom prst="rect">
            <a:avLst/>
          </a:prstGeom>
          <a:noFill/>
          <a:ln>
            <a:noFill/>
          </a:ln>
        </p:spPr>
        <p:txBody>
          <a:bodyPr spcFirstLastPara="1" wrap="square" lIns="91425" tIns="45700" rIns="91425" bIns="45700" anchor="b" anchorCtr="0">
            <a:noAutofit/>
          </a:bodyPr>
          <a:lstStyle/>
          <a:p>
            <a:pPr>
              <a:buClr>
                <a:srgbClr val="6782B2"/>
              </a:buClr>
            </a:pPr>
            <a:r>
              <a:rPr lang="en-US" sz="6600" b="1" dirty="0">
                <a:solidFill>
                  <a:srgbClr val="6782B2"/>
                </a:solidFill>
              </a:rPr>
              <a:t>Surrogate Benchmark Initiative SBI: FAIR Surrogate Benchmarks Supporting AI and Simulation Research</a:t>
            </a:r>
          </a:p>
        </p:txBody>
      </p:sp>
      <p:sp>
        <p:nvSpPr>
          <p:cNvPr id="2" name="Google Shape;33;p3">
            <a:extLst>
              <a:ext uri="{FF2B5EF4-FFF2-40B4-BE49-F238E27FC236}">
                <a16:creationId xmlns:a16="http://schemas.microsoft.com/office/drawing/2014/main" id="{5259C209-2D32-312F-551B-2D5CA27D320B}"/>
              </a:ext>
            </a:extLst>
          </p:cNvPr>
          <p:cNvSpPr txBox="1"/>
          <p:nvPr/>
        </p:nvSpPr>
        <p:spPr>
          <a:xfrm>
            <a:off x="1219198" y="5375015"/>
            <a:ext cx="13291495" cy="8129462"/>
          </a:xfrm>
          <a:prstGeom prst="rect">
            <a:avLst/>
          </a:prstGeom>
          <a:noFill/>
          <a:ln>
            <a:noFill/>
          </a:ln>
        </p:spPr>
        <p:txBody>
          <a:bodyPr spcFirstLastPara="1" wrap="square" lIns="91425" tIns="91425" rIns="91425" bIns="91425" anchor="t" anchorCtr="0">
            <a:noAutofit/>
          </a:bodyPr>
          <a:lstStyle/>
          <a:p>
            <a:r>
              <a:rPr lang="en-US" sz="4800" i="1" dirty="0">
                <a:solidFill>
                  <a:schemeClr val="dk1"/>
                </a:solidFill>
                <a:latin typeface="Calibri"/>
                <a:ea typeface="Calibri"/>
                <a:cs typeface="Calibri"/>
                <a:sym typeface="Calibri"/>
              </a:rPr>
              <a:t>The five institutions and MLCommons accumulate Generative and Regressive simulation surrogates and make them available in repositories with FAIR access. We produce a taxonomy across domain and system architectures with examples. </a:t>
            </a:r>
            <a:r>
              <a:rPr lang="en-US" sz="4800" i="1">
                <a:solidFill>
                  <a:schemeClr val="dk1"/>
                </a:solidFill>
                <a:latin typeface="Calibri"/>
                <a:ea typeface="Calibri"/>
                <a:cs typeface="Calibri"/>
                <a:sym typeface="Calibri"/>
              </a:rPr>
              <a:t>We study </a:t>
            </a:r>
            <a:r>
              <a:rPr lang="en-US" sz="4800" i="1" dirty="0">
                <a:solidFill>
                  <a:schemeClr val="dk1"/>
                </a:solidFill>
                <a:latin typeface="Calibri"/>
                <a:ea typeface="Calibri"/>
                <a:cs typeface="Calibri"/>
                <a:sym typeface="Calibri"/>
              </a:rPr>
              <a:t>performance and accuracy from AI, system I/O and communication aspects, as well as the size and nature of the training set. We look at batching and compression approaches as well as use of I/O parallelism and improved communication performance.</a:t>
            </a:r>
            <a:endParaRPr lang="en-US" sz="4800" i="1" dirty="0">
              <a:solidFill>
                <a:schemeClr val="dk1"/>
              </a:solidFill>
              <a:latin typeface="Calibri"/>
              <a:cs typeface="Calibri"/>
            </a:endParaRPr>
          </a:p>
        </p:txBody>
      </p:sp>
      <p:sp>
        <p:nvSpPr>
          <p:cNvPr id="5" name="Google Shape;33;p3">
            <a:extLst>
              <a:ext uri="{FF2B5EF4-FFF2-40B4-BE49-F238E27FC236}">
                <a16:creationId xmlns:a16="http://schemas.microsoft.com/office/drawing/2014/main" id="{37405BA3-D8CC-568A-4D71-45A43B8B842E}"/>
              </a:ext>
            </a:extLst>
          </p:cNvPr>
          <p:cNvSpPr txBox="1"/>
          <p:nvPr/>
        </p:nvSpPr>
        <p:spPr>
          <a:xfrm>
            <a:off x="1098884" y="14374345"/>
            <a:ext cx="12801600" cy="2343564"/>
          </a:xfrm>
          <a:prstGeom prst="rect">
            <a:avLst/>
          </a:prstGeom>
          <a:noFill/>
          <a:ln>
            <a:noFill/>
          </a:ln>
        </p:spPr>
        <p:txBody>
          <a:bodyPr spcFirstLastPara="1" wrap="square" lIns="91425" tIns="91425" rIns="91425" bIns="91425" anchor="t" anchorCtr="0">
            <a:noAutofit/>
          </a:bodyPr>
          <a:lstStyle/>
          <a:p>
            <a:r>
              <a:rPr lang="en-US" sz="4800" i="1" dirty="0">
                <a:solidFill>
                  <a:schemeClr val="dk1"/>
                </a:solidFill>
                <a:latin typeface="Calibri"/>
                <a:ea typeface="Calibri"/>
                <a:cs typeface="Calibri"/>
                <a:sym typeface="Calibri"/>
              </a:rPr>
              <a:t>Easy access to state of the art modern AI is very  important and surrogates are a transformational AI approach to simulations.</a:t>
            </a:r>
            <a:endParaRPr lang="en-US" sz="4800" i="1" dirty="0">
              <a:solidFill>
                <a:schemeClr val="dk1"/>
              </a:solidFill>
              <a:latin typeface="Calibri"/>
              <a:cs typeface="Calibri"/>
            </a:endParaRPr>
          </a:p>
        </p:txBody>
      </p:sp>
      <p:sp>
        <p:nvSpPr>
          <p:cNvPr id="7" name="Google Shape;33;p3">
            <a:extLst>
              <a:ext uri="{FF2B5EF4-FFF2-40B4-BE49-F238E27FC236}">
                <a16:creationId xmlns:a16="http://schemas.microsoft.com/office/drawing/2014/main" id="{8020B21D-864B-B1FD-E2D8-1F743B0C5A5F}"/>
              </a:ext>
            </a:extLst>
          </p:cNvPr>
          <p:cNvSpPr txBox="1"/>
          <p:nvPr/>
        </p:nvSpPr>
        <p:spPr>
          <a:xfrm>
            <a:off x="1219198" y="27350373"/>
            <a:ext cx="12135853" cy="3979860"/>
          </a:xfrm>
          <a:prstGeom prst="rect">
            <a:avLst/>
          </a:prstGeom>
          <a:noFill/>
          <a:ln>
            <a:noFill/>
          </a:ln>
        </p:spPr>
        <p:txBody>
          <a:bodyPr spcFirstLastPara="1" wrap="square" lIns="91425" tIns="91425" rIns="91425" bIns="91425" anchor="t" anchorCtr="0">
            <a:noAutofit/>
          </a:bodyPr>
          <a:lstStyle/>
          <a:p>
            <a:r>
              <a:rPr lang="en-US" sz="4800" i="1" dirty="0">
                <a:solidFill>
                  <a:schemeClr val="dk1"/>
                </a:solidFill>
                <a:latin typeface="Calibri"/>
                <a:ea typeface="Calibri"/>
                <a:cs typeface="Calibri"/>
                <a:sym typeface="Calibri"/>
              </a:rPr>
              <a:t>1. SBI Web page https://sbi-fair.github.io/  (has full list of publications)</a:t>
            </a:r>
          </a:p>
          <a:p>
            <a:r>
              <a:rPr lang="en-US" sz="4800" i="1" dirty="0">
                <a:solidFill>
                  <a:schemeClr val="dk1"/>
                </a:solidFill>
                <a:latin typeface="Calibri"/>
                <a:cs typeface="Calibri"/>
              </a:rPr>
              <a:t>2. E. A. Huerta, et. Al., FAIR for AI: An interdisciplinary and international community building perspective. Scientific Data, 10(1):487, 2023. URL:.</a:t>
            </a:r>
          </a:p>
        </p:txBody>
      </p:sp>
      <p:sp>
        <p:nvSpPr>
          <p:cNvPr id="41" name="TextBox 40">
            <a:extLst>
              <a:ext uri="{FF2B5EF4-FFF2-40B4-BE49-F238E27FC236}">
                <a16:creationId xmlns:a16="http://schemas.microsoft.com/office/drawing/2014/main" id="{F508406F-B0E5-2A15-2D2A-95498242695F}"/>
              </a:ext>
            </a:extLst>
          </p:cNvPr>
          <p:cNvSpPr txBox="1"/>
          <p:nvPr/>
        </p:nvSpPr>
        <p:spPr>
          <a:xfrm>
            <a:off x="15231979" y="5557497"/>
            <a:ext cx="13860379" cy="553998"/>
          </a:xfrm>
          <a:prstGeom prst="rect">
            <a:avLst/>
          </a:prstGeom>
          <a:noFill/>
        </p:spPr>
        <p:txBody>
          <a:bodyPr wrap="square" rtlCol="0">
            <a:spAutoFit/>
          </a:bodyPr>
          <a:lstStyle/>
          <a:p>
            <a:r>
              <a:rPr lang="en-US" sz="3000" b="1" dirty="0"/>
              <a:t>ANL Scalable Communication Framework for Second-Order Optimizers</a:t>
            </a:r>
          </a:p>
        </p:txBody>
      </p:sp>
      <p:sp>
        <p:nvSpPr>
          <p:cNvPr id="50" name="TextBox 49">
            <a:extLst>
              <a:ext uri="{FF2B5EF4-FFF2-40B4-BE49-F238E27FC236}">
                <a16:creationId xmlns:a16="http://schemas.microsoft.com/office/drawing/2014/main" id="{7816380A-4648-3B32-26E1-AAC598B2D6FC}"/>
              </a:ext>
            </a:extLst>
          </p:cNvPr>
          <p:cNvSpPr txBox="1"/>
          <p:nvPr/>
        </p:nvSpPr>
        <p:spPr>
          <a:xfrm>
            <a:off x="20110769" y="10315896"/>
            <a:ext cx="10089085" cy="461665"/>
          </a:xfrm>
          <a:prstGeom prst="rect">
            <a:avLst/>
          </a:prstGeom>
          <a:noFill/>
        </p:spPr>
        <p:txBody>
          <a:bodyPr wrap="square" rtlCol="0">
            <a:spAutoFit/>
          </a:bodyPr>
          <a:lstStyle/>
          <a:p>
            <a:r>
              <a:rPr lang="en-US" sz="2400" b="1" dirty="0"/>
              <a:t>Challenges</a:t>
            </a:r>
            <a:r>
              <a:rPr lang="en-US" dirty="0"/>
              <a:t>:</a:t>
            </a:r>
          </a:p>
        </p:txBody>
      </p:sp>
      <p:sp>
        <p:nvSpPr>
          <p:cNvPr id="1030" name="TextBox 1029">
            <a:extLst>
              <a:ext uri="{FF2B5EF4-FFF2-40B4-BE49-F238E27FC236}">
                <a16:creationId xmlns:a16="http://schemas.microsoft.com/office/drawing/2014/main" id="{4843359C-AAC1-A596-B9AA-A60F27F874DD}"/>
              </a:ext>
            </a:extLst>
          </p:cNvPr>
          <p:cNvSpPr txBox="1"/>
          <p:nvPr/>
        </p:nvSpPr>
        <p:spPr>
          <a:xfrm>
            <a:off x="4439650" y="31152280"/>
            <a:ext cx="8891337" cy="646331"/>
          </a:xfrm>
          <a:prstGeom prst="rect">
            <a:avLst/>
          </a:prstGeom>
          <a:noFill/>
        </p:spPr>
        <p:txBody>
          <a:bodyPr wrap="square">
            <a:spAutoFit/>
          </a:bodyPr>
          <a:lstStyle/>
          <a:p>
            <a:r>
              <a:rPr lang="en-US" sz="3600" i="1" dirty="0">
                <a:solidFill>
                  <a:schemeClr val="dk1"/>
                </a:solidFill>
                <a:latin typeface="Calibri"/>
                <a:cs typeface="Calibri"/>
              </a:rPr>
              <a:t>https://doi.org/10.1038/s41597-023-02298-6</a:t>
            </a:r>
            <a:endParaRPr lang="en-US" sz="3600" dirty="0"/>
          </a:p>
        </p:txBody>
      </p:sp>
      <p:sp>
        <p:nvSpPr>
          <p:cNvPr id="8" name="TextBox 7">
            <a:extLst>
              <a:ext uri="{FF2B5EF4-FFF2-40B4-BE49-F238E27FC236}">
                <a16:creationId xmlns:a16="http://schemas.microsoft.com/office/drawing/2014/main" id="{6AFC8BA3-F06D-0437-355E-800522E05E06}"/>
              </a:ext>
            </a:extLst>
          </p:cNvPr>
          <p:cNvSpPr txBox="1"/>
          <p:nvPr/>
        </p:nvSpPr>
        <p:spPr>
          <a:xfrm>
            <a:off x="469231" y="32066682"/>
            <a:ext cx="6412831" cy="646331"/>
          </a:xfrm>
          <a:prstGeom prst="rect">
            <a:avLst/>
          </a:prstGeom>
          <a:noFill/>
        </p:spPr>
        <p:txBody>
          <a:bodyPr wrap="square">
            <a:spAutoFit/>
          </a:bodyPr>
          <a:lstStyle/>
          <a:p>
            <a:r>
              <a:rPr lang="en-US" sz="3600" b="0" i="0" dirty="0">
                <a:solidFill>
                  <a:schemeClr val="bg1"/>
                </a:solidFill>
                <a:effectLst/>
                <a:latin typeface="Arial" panose="020B0604020202020204" pitchFamily="34" charset="0"/>
                <a:cs typeface="Arial" panose="020B0604020202020204" pitchFamily="34" charset="0"/>
              </a:rPr>
              <a:t>ASCR Award DE-SC0023452</a:t>
            </a:r>
            <a:endParaRPr lang="en-US" sz="3600" dirty="0">
              <a:solidFill>
                <a:schemeClr val="bg1"/>
              </a:solidFill>
              <a:latin typeface="Arial" panose="020B0604020202020204" pitchFamily="34" charset="0"/>
              <a:cs typeface="Arial" panose="020B0604020202020204" pitchFamily="34" charset="0"/>
            </a:endParaRPr>
          </a:p>
        </p:txBody>
      </p:sp>
      <p:pic>
        <p:nvPicPr>
          <p:cNvPr id="1028" name="Picture 1027" descr="A close-up of a computer&#10;&#10;Description automatically generated">
            <a:extLst>
              <a:ext uri="{FF2B5EF4-FFF2-40B4-BE49-F238E27FC236}">
                <a16:creationId xmlns:a16="http://schemas.microsoft.com/office/drawing/2014/main" id="{499F4C87-D3F6-81CC-9D81-0049F20A22DE}"/>
              </a:ext>
            </a:extLst>
          </p:cNvPr>
          <p:cNvPicPr>
            <a:picLocks noChangeAspect="1"/>
          </p:cNvPicPr>
          <p:nvPr/>
        </p:nvPicPr>
        <p:blipFill>
          <a:blip r:embed="rId9"/>
          <a:stretch>
            <a:fillRect/>
          </a:stretch>
        </p:blipFill>
        <p:spPr>
          <a:xfrm>
            <a:off x="28659221" y="23633029"/>
            <a:ext cx="14365706" cy="8080710"/>
          </a:xfrm>
          <a:prstGeom prst="rect">
            <a:avLst/>
          </a:prstGeom>
        </p:spPr>
      </p:pic>
      <p:pic>
        <p:nvPicPr>
          <p:cNvPr id="62" name="Picture 61" descr="A close-up of a graph&#10;&#10;Description automatically generated">
            <a:extLst>
              <a:ext uri="{FF2B5EF4-FFF2-40B4-BE49-F238E27FC236}">
                <a16:creationId xmlns:a16="http://schemas.microsoft.com/office/drawing/2014/main" id="{FC82D88D-2BA1-02C1-493A-4C4AB80DFB3A}"/>
              </a:ext>
            </a:extLst>
          </p:cNvPr>
          <p:cNvPicPr>
            <a:picLocks noChangeAspect="1"/>
          </p:cNvPicPr>
          <p:nvPr/>
        </p:nvPicPr>
        <p:blipFill rotWithShape="1">
          <a:blip r:embed="rId10"/>
          <a:srcRect b="18323"/>
          <a:stretch/>
        </p:blipFill>
        <p:spPr>
          <a:xfrm>
            <a:off x="28851725" y="16775029"/>
            <a:ext cx="14606337" cy="6710614"/>
          </a:xfrm>
          <a:prstGeom prst="rect">
            <a:avLst/>
          </a:prstGeom>
        </p:spPr>
      </p:pic>
      <p:pic>
        <p:nvPicPr>
          <p:cNvPr id="1031" name="Picture 1030" descr="A graph of a graph of a graph&#10;&#10;Description automatically generated with medium confidence">
            <a:extLst>
              <a:ext uri="{FF2B5EF4-FFF2-40B4-BE49-F238E27FC236}">
                <a16:creationId xmlns:a16="http://schemas.microsoft.com/office/drawing/2014/main" id="{813C5AD6-28C5-6E31-29C1-7338D73E72B4}"/>
              </a:ext>
            </a:extLst>
          </p:cNvPr>
          <p:cNvPicPr>
            <a:picLocks noChangeAspect="1"/>
          </p:cNvPicPr>
          <p:nvPr/>
        </p:nvPicPr>
        <p:blipFill rotWithShape="1">
          <a:blip r:embed="rId11"/>
          <a:srcRect l="73168" r="-4820"/>
          <a:stretch/>
        </p:blipFill>
        <p:spPr>
          <a:xfrm>
            <a:off x="13282864" y="24780673"/>
            <a:ext cx="6744780" cy="6802552"/>
          </a:xfrm>
          <a:prstGeom prst="rect">
            <a:avLst/>
          </a:prstGeom>
        </p:spPr>
      </p:pic>
      <p:sp>
        <p:nvSpPr>
          <p:cNvPr id="1032" name="TextBox 1031">
            <a:extLst>
              <a:ext uri="{FF2B5EF4-FFF2-40B4-BE49-F238E27FC236}">
                <a16:creationId xmlns:a16="http://schemas.microsoft.com/office/drawing/2014/main" id="{E0A83762-DBBB-D4A9-009A-3C57827B635C}"/>
              </a:ext>
            </a:extLst>
          </p:cNvPr>
          <p:cNvSpPr txBox="1"/>
          <p:nvPr/>
        </p:nvSpPr>
        <p:spPr>
          <a:xfrm>
            <a:off x="14461956" y="22956251"/>
            <a:ext cx="5197644" cy="1938992"/>
          </a:xfrm>
          <a:prstGeom prst="rect">
            <a:avLst/>
          </a:prstGeom>
          <a:noFill/>
        </p:spPr>
        <p:txBody>
          <a:bodyPr wrap="square" rtlCol="0">
            <a:spAutoFit/>
          </a:bodyPr>
          <a:lstStyle/>
          <a:p>
            <a:r>
              <a:rPr lang="en-US" sz="4800" b="1" dirty="0"/>
              <a:t>ANL I/O Speedup</a:t>
            </a:r>
          </a:p>
          <a:p>
            <a:r>
              <a:rPr lang="en-US" sz="3600" b="1" dirty="0"/>
              <a:t>PyTorch</a:t>
            </a:r>
          </a:p>
          <a:p>
            <a:r>
              <a:rPr lang="en-US" sz="3600" b="1" dirty="0"/>
              <a:t>SOLAR-ANL </a:t>
            </a:r>
          </a:p>
        </p:txBody>
      </p:sp>
      <p:cxnSp>
        <p:nvCxnSpPr>
          <p:cNvPr id="1034" name="Straight Connector 1033">
            <a:extLst>
              <a:ext uri="{FF2B5EF4-FFF2-40B4-BE49-F238E27FC236}">
                <a16:creationId xmlns:a16="http://schemas.microsoft.com/office/drawing/2014/main" id="{DD7995C6-9961-E204-C221-E8B793CD61B8}"/>
              </a:ext>
            </a:extLst>
          </p:cNvPr>
          <p:cNvCxnSpPr>
            <a:cxnSpLocks/>
          </p:cNvCxnSpPr>
          <p:nvPr/>
        </p:nvCxnSpPr>
        <p:spPr>
          <a:xfrm>
            <a:off x="17421726" y="24496291"/>
            <a:ext cx="1737360"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040" name="Straight Connector 1039">
            <a:extLst>
              <a:ext uri="{FF2B5EF4-FFF2-40B4-BE49-F238E27FC236}">
                <a16:creationId xmlns:a16="http://schemas.microsoft.com/office/drawing/2014/main" id="{3BDCE293-54D8-64CA-CE83-D42574042070}"/>
              </a:ext>
            </a:extLst>
          </p:cNvPr>
          <p:cNvCxnSpPr>
            <a:cxnSpLocks/>
          </p:cNvCxnSpPr>
          <p:nvPr/>
        </p:nvCxnSpPr>
        <p:spPr>
          <a:xfrm>
            <a:off x="17044736" y="23998985"/>
            <a:ext cx="1748590" cy="0"/>
          </a:xfrm>
          <a:prstGeom prst="line">
            <a:avLst/>
          </a:prstGeom>
          <a:ln w="38100">
            <a:prstDash val="sysDash"/>
          </a:ln>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057E1481-D6F1-84BA-570E-67D59FF82C2A}"/>
              </a:ext>
            </a:extLst>
          </p:cNvPr>
          <p:cNvSpPr txBox="1"/>
          <p:nvPr/>
        </p:nvSpPr>
        <p:spPr>
          <a:xfrm>
            <a:off x="15246849" y="6120050"/>
            <a:ext cx="10089085" cy="523220"/>
          </a:xfrm>
          <a:prstGeom prst="rect">
            <a:avLst/>
          </a:prstGeom>
          <a:noFill/>
        </p:spPr>
        <p:txBody>
          <a:bodyPr wrap="square" rtlCol="0">
            <a:spAutoFit/>
          </a:bodyPr>
          <a:lstStyle/>
          <a:p>
            <a:r>
              <a:rPr lang="en-US" sz="2800" b="1" dirty="0"/>
              <a:t>Background</a:t>
            </a:r>
            <a:r>
              <a:rPr lang="en-US" sz="2800" dirty="0"/>
              <a:t>:</a:t>
            </a:r>
          </a:p>
        </p:txBody>
      </p:sp>
      <p:pic>
        <p:nvPicPr>
          <p:cNvPr id="43" name="Picture 2">
            <a:extLst>
              <a:ext uri="{FF2B5EF4-FFF2-40B4-BE49-F238E27FC236}">
                <a16:creationId xmlns:a16="http://schemas.microsoft.com/office/drawing/2014/main" id="{2803B5DE-6E08-3310-CD66-B20E292ED88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6586258" y="6445453"/>
            <a:ext cx="9688139" cy="1644965"/>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43">
            <a:extLst>
              <a:ext uri="{FF2B5EF4-FFF2-40B4-BE49-F238E27FC236}">
                <a16:creationId xmlns:a16="http://schemas.microsoft.com/office/drawing/2014/main" id="{A3F365B5-9825-034B-1E6C-1F542F4E054B}"/>
              </a:ext>
            </a:extLst>
          </p:cNvPr>
          <p:cNvSpPr txBox="1"/>
          <p:nvPr/>
        </p:nvSpPr>
        <p:spPr>
          <a:xfrm>
            <a:off x="15296698" y="8276114"/>
            <a:ext cx="9512417" cy="461665"/>
          </a:xfrm>
          <a:prstGeom prst="rect">
            <a:avLst/>
          </a:prstGeom>
          <a:noFill/>
        </p:spPr>
        <p:txBody>
          <a:bodyPr wrap="square">
            <a:spAutoFit/>
          </a:bodyPr>
          <a:lstStyle/>
          <a:p>
            <a:r>
              <a:rPr lang="en-US" sz="2400" b="0" i="0" dirty="0">
                <a:solidFill>
                  <a:srgbClr val="000000"/>
                </a:solidFill>
                <a:effectLst/>
                <a:latin typeface="Arial" panose="020B0604020202020204" pitchFamily="34" charset="0"/>
                <a:cs typeface="Arial" panose="020B0604020202020204" pitchFamily="34" charset="0"/>
              </a:rPr>
              <a:t> </a:t>
            </a:r>
            <a:r>
              <a:rPr lang="en-US" sz="2400" b="1" i="0" u="none" strike="noStrike" dirty="0">
                <a:solidFill>
                  <a:srgbClr val="000000"/>
                </a:solidFill>
                <a:effectLst/>
                <a:latin typeface="Arial" panose="020B0604020202020204" pitchFamily="34" charset="0"/>
                <a:cs typeface="Arial" panose="020B0604020202020204" pitchFamily="34" charset="0"/>
              </a:rPr>
              <a:t>Kronecker-factored Approximate Curvature (K-FAC)</a:t>
            </a:r>
            <a:r>
              <a:rPr lang="en-US" sz="2400" b="0" i="0" dirty="0">
                <a:solidFill>
                  <a:srgbClr val="000000"/>
                </a:solidFill>
                <a:effectLst/>
                <a:latin typeface="Arial" panose="020B0604020202020204" pitchFamily="34" charset="0"/>
                <a:cs typeface="Arial" panose="020B0604020202020204" pitchFamily="34" charset="0"/>
              </a:rPr>
              <a:t>​</a:t>
            </a:r>
            <a:endParaRPr lang="en-US" sz="2400" dirty="0">
              <a:latin typeface="Arial" panose="020B0604020202020204" pitchFamily="34" charset="0"/>
              <a:cs typeface="Arial" panose="020B0604020202020204" pitchFamily="34" charset="0"/>
            </a:endParaRPr>
          </a:p>
        </p:txBody>
      </p:sp>
      <p:sp>
        <p:nvSpPr>
          <p:cNvPr id="45" name="TextBox 44">
            <a:extLst>
              <a:ext uri="{FF2B5EF4-FFF2-40B4-BE49-F238E27FC236}">
                <a16:creationId xmlns:a16="http://schemas.microsoft.com/office/drawing/2014/main" id="{30974C89-992E-F011-57AD-F085A7D97145}"/>
              </a:ext>
            </a:extLst>
          </p:cNvPr>
          <p:cNvSpPr txBox="1"/>
          <p:nvPr/>
        </p:nvSpPr>
        <p:spPr>
          <a:xfrm>
            <a:off x="15256042" y="8796988"/>
            <a:ext cx="13716000" cy="1785104"/>
          </a:xfrm>
          <a:prstGeom prst="rect">
            <a:avLst/>
          </a:prstGeom>
          <a:noFill/>
        </p:spPr>
        <p:txBody>
          <a:bodyPr wrap="square">
            <a:spAutoFit/>
          </a:bodyPr>
          <a:lstStyle/>
          <a:p>
            <a:pPr algn="l" rtl="0" fontAlgn="base"/>
            <a:r>
              <a:rPr lang="en-US" sz="2200" b="0" i="0" u="none" strike="noStrike" dirty="0">
                <a:solidFill>
                  <a:srgbClr val="000000"/>
                </a:solidFill>
                <a:effectLst/>
                <a:latin typeface="Arial" panose="020B0604020202020204" pitchFamily="34" charset="0"/>
              </a:rPr>
              <a:t>Step1: Forward and backward computation, </a:t>
            </a:r>
            <a:r>
              <a:rPr lang="en-US" sz="2200" b="1" i="0" u="none" strike="noStrike" dirty="0" err="1">
                <a:solidFill>
                  <a:srgbClr val="000000"/>
                </a:solidFill>
                <a:effectLst/>
                <a:latin typeface="Arial" panose="020B0604020202020204" pitchFamily="34" charset="0"/>
              </a:rPr>
              <a:t>Allreduce</a:t>
            </a:r>
            <a:r>
              <a:rPr lang="en-US" sz="2200" b="0" i="0" u="none" strike="noStrike" dirty="0">
                <a:solidFill>
                  <a:srgbClr val="000000"/>
                </a:solidFill>
                <a:effectLst/>
                <a:latin typeface="Arial" panose="020B0604020202020204" pitchFamily="34" charset="0"/>
              </a:rPr>
              <a:t> gradient </a:t>
            </a:r>
            <a:r>
              <a:rPr lang="en-US" sz="2200" b="0" i="1" u="none" strike="noStrike" dirty="0">
                <a:solidFill>
                  <a:srgbClr val="000000"/>
                </a:solidFill>
                <a:effectLst/>
                <a:latin typeface="Arial" panose="020B0604020202020204" pitchFamily="34" charset="0"/>
              </a:rPr>
              <a:t>∇𝐿(w).</a:t>
            </a:r>
            <a:r>
              <a:rPr lang="en-US" sz="2200" b="0" i="0" dirty="0">
                <a:solidFill>
                  <a:srgbClr val="000000"/>
                </a:solidFill>
                <a:effectLst/>
                <a:latin typeface="Arial" panose="020B0604020202020204" pitchFamily="34" charset="0"/>
              </a:rPr>
              <a:t>​</a:t>
            </a:r>
            <a:endParaRPr lang="en-US" sz="2200" b="0" i="0" dirty="0">
              <a:solidFill>
                <a:srgbClr val="000000"/>
              </a:solidFill>
              <a:effectLst/>
              <a:latin typeface="Segoe UI" panose="020B0502040204020203" pitchFamily="34" charset="0"/>
            </a:endParaRPr>
          </a:p>
          <a:p>
            <a:pPr algn="l" rtl="0" fontAlgn="base"/>
            <a:r>
              <a:rPr lang="en-US" sz="2200" b="0" i="0" u="none" strike="noStrike" dirty="0">
                <a:solidFill>
                  <a:srgbClr val="000000"/>
                </a:solidFill>
                <a:effectLst/>
                <a:latin typeface="Arial" panose="020B0604020202020204" pitchFamily="34" charset="0"/>
              </a:rPr>
              <a:t>Step2: For </a:t>
            </a:r>
            <a:r>
              <a:rPr lang="en-US" sz="2200" b="0" i="0" u="sng" dirty="0">
                <a:solidFill>
                  <a:srgbClr val="000000"/>
                </a:solidFill>
                <a:effectLst/>
                <a:latin typeface="Arial" panose="020B0604020202020204" pitchFamily="34" charset="0"/>
              </a:rPr>
              <a:t>all layers</a:t>
            </a:r>
            <a:r>
              <a:rPr lang="en-US" sz="2200" b="0" i="0" u="none" strike="noStrike" dirty="0">
                <a:solidFill>
                  <a:srgbClr val="000000"/>
                </a:solidFill>
                <a:effectLst/>
                <a:latin typeface="Arial" panose="020B0604020202020204" pitchFamily="34" charset="0"/>
              </a:rPr>
              <a:t>, compute Kronecker factors, </a:t>
            </a:r>
            <a:r>
              <a:rPr lang="en-US" sz="2200" b="1" i="0" u="none" strike="noStrike" dirty="0" err="1">
                <a:solidFill>
                  <a:srgbClr val="000000"/>
                </a:solidFill>
                <a:effectLst/>
                <a:latin typeface="Arial" panose="020B0604020202020204" pitchFamily="34" charset="0"/>
              </a:rPr>
              <a:t>Allreduce</a:t>
            </a:r>
            <a:r>
              <a:rPr lang="en-US" sz="2200" b="0" i="0" u="none" strike="noStrike" dirty="0">
                <a:solidFill>
                  <a:srgbClr val="000000"/>
                </a:solidFill>
                <a:effectLst/>
                <a:latin typeface="Arial" panose="020B0604020202020204" pitchFamily="34" charset="0"/>
              </a:rPr>
              <a:t> factors </a:t>
            </a:r>
            <a:r>
              <a:rPr lang="en-US" sz="2200" b="0" i="1" u="none" strike="noStrike" dirty="0">
                <a:solidFill>
                  <a:srgbClr val="000000"/>
                </a:solidFill>
                <a:effectLst/>
                <a:latin typeface="Arial" panose="020B0604020202020204" pitchFamily="34" charset="0"/>
              </a:rPr>
              <a:t>A</a:t>
            </a:r>
            <a:r>
              <a:rPr lang="en-US" sz="2200" b="0" i="0" u="none" strike="noStrike" dirty="0">
                <a:solidFill>
                  <a:srgbClr val="000000"/>
                </a:solidFill>
                <a:effectLst/>
                <a:latin typeface="Arial" panose="020B0604020202020204" pitchFamily="34" charset="0"/>
              </a:rPr>
              <a:t> and </a:t>
            </a:r>
            <a:r>
              <a:rPr lang="en-US" sz="2200" b="0" i="1" u="none" strike="noStrike" dirty="0">
                <a:solidFill>
                  <a:srgbClr val="000000"/>
                </a:solidFill>
                <a:effectLst/>
                <a:latin typeface="Arial" panose="020B0604020202020204" pitchFamily="34" charset="0"/>
              </a:rPr>
              <a:t>G.</a:t>
            </a:r>
            <a:r>
              <a:rPr lang="en-US" sz="2200" b="0" i="0" dirty="0">
                <a:solidFill>
                  <a:srgbClr val="000000"/>
                </a:solidFill>
                <a:effectLst/>
                <a:latin typeface="Arial" panose="020B0604020202020204" pitchFamily="34" charset="0"/>
              </a:rPr>
              <a:t>​</a:t>
            </a:r>
            <a:endParaRPr lang="en-US" sz="2200" b="0" i="0" dirty="0">
              <a:solidFill>
                <a:srgbClr val="000000"/>
              </a:solidFill>
              <a:effectLst/>
              <a:latin typeface="Segoe UI" panose="020B0502040204020203" pitchFamily="34" charset="0"/>
            </a:endParaRPr>
          </a:p>
          <a:p>
            <a:pPr algn="l" rtl="0" fontAlgn="base"/>
            <a:r>
              <a:rPr lang="en-US" sz="2200" b="0" i="0" u="none" strike="noStrike" dirty="0">
                <a:solidFill>
                  <a:srgbClr val="000000"/>
                </a:solidFill>
                <a:effectLst/>
                <a:latin typeface="Arial" panose="020B0604020202020204" pitchFamily="34" charset="0"/>
              </a:rPr>
              <a:t>Step3: For </a:t>
            </a:r>
            <a:r>
              <a:rPr lang="en-US" sz="2200" b="0" i="0" u="sng" dirty="0">
                <a:solidFill>
                  <a:srgbClr val="000000"/>
                </a:solidFill>
                <a:effectLst/>
                <a:latin typeface="Arial" panose="020B0604020202020204" pitchFamily="34" charset="0"/>
              </a:rPr>
              <a:t>assigned layer</a:t>
            </a:r>
            <a:r>
              <a:rPr lang="en-US" sz="2200" b="0" i="0" u="none" strike="noStrike" dirty="0">
                <a:solidFill>
                  <a:srgbClr val="000000"/>
                </a:solidFill>
                <a:effectLst/>
                <a:latin typeface="STXingkai" panose="02010800040101010101" pitchFamily="2" charset="-122"/>
              </a:rPr>
              <a:t> l</a:t>
            </a:r>
            <a:r>
              <a:rPr lang="en-US" sz="2200" b="0" i="0" u="none" strike="noStrike" dirty="0">
                <a:solidFill>
                  <a:srgbClr val="000000"/>
                </a:solidFill>
                <a:effectLst/>
                <a:latin typeface="Arial" panose="020B0604020202020204" pitchFamily="34" charset="0"/>
              </a:rPr>
              <a:t>, eigen decompose </a:t>
            </a:r>
            <a:r>
              <a:rPr lang="en-US" sz="2200" b="0" i="1" u="none" strike="noStrike" dirty="0">
                <a:solidFill>
                  <a:srgbClr val="000000"/>
                </a:solidFill>
                <a:effectLst/>
                <a:latin typeface="Arial" panose="020B0604020202020204" pitchFamily="34" charset="0"/>
              </a:rPr>
              <a:t>A</a:t>
            </a:r>
            <a:r>
              <a:rPr lang="en-US" sz="2200" b="1" i="0" u="none" strike="noStrike" dirty="0">
                <a:solidFill>
                  <a:srgbClr val="000000"/>
                </a:solidFill>
                <a:effectLst/>
                <a:latin typeface="STXingkai" panose="02010800040101010101" pitchFamily="2" charset="-122"/>
              </a:rPr>
              <a:t>l </a:t>
            </a:r>
            <a:r>
              <a:rPr lang="en-US" sz="2200" b="0" i="1" u="none" strike="noStrike" dirty="0">
                <a:solidFill>
                  <a:srgbClr val="000000"/>
                </a:solidFill>
                <a:effectLst/>
                <a:latin typeface="Arial" panose="020B0604020202020204" pitchFamily="34" charset="0"/>
              </a:rPr>
              <a:t>,</a:t>
            </a:r>
            <a:r>
              <a:rPr lang="en-US" sz="2200" b="0" i="1" u="none" strike="noStrike" dirty="0" err="1">
                <a:solidFill>
                  <a:srgbClr val="000000"/>
                </a:solidFill>
                <a:effectLst/>
                <a:latin typeface="Arial" panose="020B0604020202020204" pitchFamily="34" charset="0"/>
              </a:rPr>
              <a:t>G</a:t>
            </a:r>
            <a:r>
              <a:rPr lang="en-US" sz="2200" b="1" i="0" u="none" strike="noStrike" dirty="0" err="1">
                <a:solidFill>
                  <a:srgbClr val="000000"/>
                </a:solidFill>
                <a:effectLst/>
                <a:latin typeface="STXingkai" panose="02010800040101010101" pitchFamily="2" charset="-122"/>
              </a:rPr>
              <a:t>l</a:t>
            </a:r>
            <a:r>
              <a:rPr lang="en-US" sz="2200" b="0" i="0" u="none" strike="noStrike" dirty="0">
                <a:solidFill>
                  <a:srgbClr val="000000"/>
                </a:solidFill>
                <a:effectLst/>
                <a:latin typeface="Arial" panose="020B0604020202020204" pitchFamily="34" charset="0"/>
              </a:rPr>
              <a:t> and compute preconditioned gradient H</a:t>
            </a:r>
            <a:r>
              <a:rPr lang="en-US" sz="2200" b="1" i="0" u="none" strike="noStrike" dirty="0">
                <a:solidFill>
                  <a:srgbClr val="000000"/>
                </a:solidFill>
                <a:effectLst/>
                <a:latin typeface="STXingkai" panose="02010800040101010101" pitchFamily="2" charset="-122"/>
              </a:rPr>
              <a:t>l </a:t>
            </a:r>
            <a:r>
              <a:rPr lang="en-US" sz="2200" b="1" i="0" u="none" strike="noStrike" dirty="0">
                <a:solidFill>
                  <a:srgbClr val="000000"/>
                </a:solidFill>
                <a:effectLst/>
                <a:latin typeface="Arial" panose="020B0604020202020204" pitchFamily="34" charset="0"/>
              </a:rPr>
              <a:t>, </a:t>
            </a:r>
            <a:r>
              <a:rPr lang="en-US" sz="2200" b="1" i="0" u="none" strike="noStrike" dirty="0" err="1">
                <a:solidFill>
                  <a:srgbClr val="000000"/>
                </a:solidFill>
                <a:effectLst/>
                <a:latin typeface="Arial" panose="020B0604020202020204" pitchFamily="34" charset="0"/>
              </a:rPr>
              <a:t>Allgather</a:t>
            </a:r>
            <a:r>
              <a:rPr lang="en-US" sz="2200" b="1" i="0" u="none" strike="noStrike" dirty="0">
                <a:solidFill>
                  <a:srgbClr val="000000"/>
                </a:solidFill>
                <a:effectLst/>
                <a:latin typeface="Arial" panose="020B0604020202020204" pitchFamily="34" charset="0"/>
              </a:rPr>
              <a:t> </a:t>
            </a:r>
            <a:r>
              <a:rPr lang="en-US" sz="2200" b="0" i="0" u="none" strike="noStrike" dirty="0">
                <a:solidFill>
                  <a:srgbClr val="000000"/>
                </a:solidFill>
                <a:effectLst/>
                <a:latin typeface="Arial" panose="020B0604020202020204" pitchFamily="34" charset="0"/>
              </a:rPr>
              <a:t>H</a:t>
            </a:r>
            <a:r>
              <a:rPr lang="en-US" sz="2200" b="1" i="0" u="none" strike="noStrike" dirty="0">
                <a:solidFill>
                  <a:srgbClr val="000000"/>
                </a:solidFill>
                <a:effectLst/>
                <a:latin typeface="STXingkai" panose="02010800040101010101" pitchFamily="2" charset="-122"/>
              </a:rPr>
              <a:t>l </a:t>
            </a:r>
            <a:r>
              <a:rPr lang="en-US" sz="2200" b="0" i="0" u="none" strike="noStrike" dirty="0">
                <a:solidFill>
                  <a:srgbClr val="000000"/>
                </a:solidFill>
                <a:effectLst/>
                <a:latin typeface="Arial" panose="020B0604020202020204" pitchFamily="34" charset="0"/>
              </a:rPr>
              <a:t>.</a:t>
            </a:r>
            <a:r>
              <a:rPr lang="en-US" sz="2200" b="0" i="0" dirty="0">
                <a:solidFill>
                  <a:srgbClr val="000000"/>
                </a:solidFill>
                <a:effectLst/>
                <a:latin typeface="Arial" panose="020B0604020202020204" pitchFamily="34" charset="0"/>
              </a:rPr>
              <a:t>​</a:t>
            </a:r>
            <a:endParaRPr lang="en-US" sz="2200" b="0" i="0" dirty="0">
              <a:solidFill>
                <a:srgbClr val="000000"/>
              </a:solidFill>
              <a:effectLst/>
              <a:latin typeface="Segoe UI" panose="020B0502040204020203" pitchFamily="34" charset="0"/>
            </a:endParaRPr>
          </a:p>
          <a:p>
            <a:pPr algn="l" rtl="0" fontAlgn="base"/>
            <a:r>
              <a:rPr lang="en-US" sz="2200" b="0" i="0" u="none" strike="noStrike" dirty="0">
                <a:solidFill>
                  <a:srgbClr val="000000"/>
                </a:solidFill>
                <a:effectLst/>
                <a:latin typeface="Arial" panose="020B0604020202020204" pitchFamily="34" charset="0"/>
              </a:rPr>
              <a:t>Step4: Update model weights using preconditioned gradient </a:t>
            </a:r>
            <a:r>
              <a:rPr lang="en-US" sz="2200" b="0" i="1" u="none" strike="noStrike" dirty="0">
                <a:solidFill>
                  <a:srgbClr val="000000"/>
                </a:solidFill>
                <a:effectLst/>
                <a:latin typeface="Arial" panose="020B0604020202020204" pitchFamily="34" charset="0"/>
              </a:rPr>
              <a:t>H</a:t>
            </a:r>
            <a:r>
              <a:rPr lang="en-US" sz="2200" b="0" i="0" u="none" strike="noStrike" dirty="0">
                <a:solidFill>
                  <a:srgbClr val="000000"/>
                </a:solidFill>
                <a:effectLst/>
                <a:latin typeface="Arial" panose="020B0604020202020204" pitchFamily="34" charset="0"/>
              </a:rPr>
              <a:t>.</a:t>
            </a:r>
            <a:r>
              <a:rPr lang="en-US" sz="2200" b="0" i="0" dirty="0">
                <a:solidFill>
                  <a:srgbClr val="000000"/>
                </a:solidFill>
                <a:effectLst/>
                <a:latin typeface="Arial" panose="020B0604020202020204" pitchFamily="34" charset="0"/>
              </a:rPr>
              <a:t>​</a:t>
            </a:r>
            <a:endParaRPr lang="en-US" sz="2200" b="0" i="0" dirty="0">
              <a:solidFill>
                <a:srgbClr val="000000"/>
              </a:solidFill>
              <a:effectLst/>
              <a:latin typeface="Segoe UI" panose="020B0502040204020203" pitchFamily="34" charset="0"/>
            </a:endParaRPr>
          </a:p>
          <a:p>
            <a:r>
              <a:rPr lang="en-US" sz="2200" b="0" i="0" dirty="0">
                <a:solidFill>
                  <a:srgbClr val="000000"/>
                </a:solidFill>
                <a:effectLst/>
                <a:latin typeface="Times"/>
              </a:rPr>
              <a:t> </a:t>
            </a:r>
            <a:endParaRPr lang="en-US" sz="2200" dirty="0"/>
          </a:p>
        </p:txBody>
      </p:sp>
      <p:sp>
        <p:nvSpPr>
          <p:cNvPr id="46" name="TextBox 45">
            <a:extLst>
              <a:ext uri="{FF2B5EF4-FFF2-40B4-BE49-F238E27FC236}">
                <a16:creationId xmlns:a16="http://schemas.microsoft.com/office/drawing/2014/main" id="{1E9141FE-8EEB-A485-9380-195650CECFFC}"/>
              </a:ext>
            </a:extLst>
          </p:cNvPr>
          <p:cNvSpPr txBox="1"/>
          <p:nvPr/>
        </p:nvSpPr>
        <p:spPr>
          <a:xfrm>
            <a:off x="15343101" y="10398152"/>
            <a:ext cx="10089085" cy="461665"/>
          </a:xfrm>
          <a:prstGeom prst="rect">
            <a:avLst/>
          </a:prstGeom>
          <a:noFill/>
        </p:spPr>
        <p:txBody>
          <a:bodyPr wrap="square" rtlCol="0">
            <a:spAutoFit/>
          </a:bodyPr>
          <a:lstStyle/>
          <a:p>
            <a:r>
              <a:rPr lang="en-US" sz="2400" b="1" dirty="0"/>
              <a:t>Motivation</a:t>
            </a:r>
            <a:r>
              <a:rPr lang="en-US" sz="2400" dirty="0"/>
              <a:t>:</a:t>
            </a:r>
          </a:p>
        </p:txBody>
      </p:sp>
      <p:sp>
        <p:nvSpPr>
          <p:cNvPr id="48" name="TextBox 47">
            <a:extLst>
              <a:ext uri="{FF2B5EF4-FFF2-40B4-BE49-F238E27FC236}">
                <a16:creationId xmlns:a16="http://schemas.microsoft.com/office/drawing/2014/main" id="{AD4B4F86-AF62-C55A-E702-F08907C89F75}"/>
              </a:ext>
            </a:extLst>
          </p:cNvPr>
          <p:cNvSpPr txBox="1"/>
          <p:nvPr/>
        </p:nvSpPr>
        <p:spPr>
          <a:xfrm>
            <a:off x="15079807" y="14186320"/>
            <a:ext cx="6265788" cy="461665"/>
          </a:xfrm>
          <a:prstGeom prst="rect">
            <a:avLst/>
          </a:prstGeom>
          <a:noFill/>
        </p:spPr>
        <p:txBody>
          <a:bodyPr wrap="square">
            <a:spAutoFit/>
          </a:bodyPr>
          <a:lstStyle/>
          <a:p>
            <a:r>
              <a:rPr lang="en-US" sz="2400" b="1" i="0" u="none" strike="noStrike" dirty="0" err="1">
                <a:solidFill>
                  <a:srgbClr val="FF0000"/>
                </a:solidFill>
                <a:effectLst/>
                <a:latin typeface="Arial" panose="020B0604020202020204" pitchFamily="34" charset="0"/>
              </a:rPr>
              <a:t>Allgather</a:t>
            </a:r>
            <a:r>
              <a:rPr lang="en-US" sz="2400" b="1" i="0" u="none" strike="noStrike" dirty="0">
                <a:solidFill>
                  <a:srgbClr val="FF0000"/>
                </a:solidFill>
                <a:effectLst/>
                <a:latin typeface="Arial" panose="020B0604020202020204" pitchFamily="34" charset="0"/>
              </a:rPr>
              <a:t> takes up to 50%</a:t>
            </a:r>
            <a:r>
              <a:rPr lang="en-US" sz="2400" b="0" i="0" dirty="0">
                <a:solidFill>
                  <a:srgbClr val="FF0000"/>
                </a:solidFill>
                <a:effectLst/>
                <a:latin typeface="Arial" panose="020B0604020202020204" pitchFamily="34" charset="0"/>
              </a:rPr>
              <a:t>​</a:t>
            </a:r>
            <a:endParaRPr lang="en-US" sz="2400" dirty="0">
              <a:solidFill>
                <a:srgbClr val="FF0000"/>
              </a:solidFill>
            </a:endParaRPr>
          </a:p>
        </p:txBody>
      </p:sp>
      <p:sp>
        <p:nvSpPr>
          <p:cNvPr id="49" name="TextBox 48">
            <a:extLst>
              <a:ext uri="{FF2B5EF4-FFF2-40B4-BE49-F238E27FC236}">
                <a16:creationId xmlns:a16="http://schemas.microsoft.com/office/drawing/2014/main" id="{9E73123B-27A5-B817-A7E7-A0ECF44E1EA2}"/>
              </a:ext>
            </a:extLst>
          </p:cNvPr>
          <p:cNvSpPr txBox="1"/>
          <p:nvPr/>
        </p:nvSpPr>
        <p:spPr>
          <a:xfrm>
            <a:off x="15585026" y="13680993"/>
            <a:ext cx="6265788" cy="461665"/>
          </a:xfrm>
          <a:prstGeom prst="rect">
            <a:avLst/>
          </a:prstGeom>
          <a:noFill/>
        </p:spPr>
        <p:txBody>
          <a:bodyPr wrap="square">
            <a:spAutoFit/>
          </a:bodyPr>
          <a:lstStyle/>
          <a:p>
            <a:r>
              <a:rPr lang="en-US" sz="2400" b="0" i="0" u="none" strike="noStrike" dirty="0" err="1">
                <a:solidFill>
                  <a:srgbClr val="000000"/>
                </a:solidFill>
                <a:effectLst/>
                <a:latin typeface="Arial" panose="020B0604020202020204" pitchFamily="34" charset="0"/>
              </a:rPr>
              <a:t>Allreduce</a:t>
            </a:r>
            <a:r>
              <a:rPr lang="en-US" sz="2400" b="0" i="0" u="none" strike="noStrike" dirty="0">
                <a:solidFill>
                  <a:srgbClr val="000000"/>
                </a:solidFill>
                <a:effectLst/>
                <a:latin typeface="Arial" panose="020B0604020202020204" pitchFamily="34" charset="0"/>
              </a:rPr>
              <a:t> takes 10%</a:t>
            </a:r>
            <a:r>
              <a:rPr lang="en-US" sz="2400" b="0" i="0" dirty="0">
                <a:solidFill>
                  <a:srgbClr val="000000"/>
                </a:solidFill>
                <a:effectLst/>
                <a:latin typeface="Arial" panose="020B0604020202020204" pitchFamily="34" charset="0"/>
              </a:rPr>
              <a:t>​</a:t>
            </a:r>
            <a:endParaRPr lang="en-US" sz="2400" dirty="0"/>
          </a:p>
        </p:txBody>
      </p:sp>
      <p:sp>
        <p:nvSpPr>
          <p:cNvPr id="51" name="TextBox 50">
            <a:extLst>
              <a:ext uri="{FF2B5EF4-FFF2-40B4-BE49-F238E27FC236}">
                <a16:creationId xmlns:a16="http://schemas.microsoft.com/office/drawing/2014/main" id="{EFA36132-77C0-BBEB-F5C1-2EA1573BC0EB}"/>
              </a:ext>
            </a:extLst>
          </p:cNvPr>
          <p:cNvSpPr txBox="1"/>
          <p:nvPr/>
        </p:nvSpPr>
        <p:spPr>
          <a:xfrm>
            <a:off x="19342544" y="10637652"/>
            <a:ext cx="9485120"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Preserving accuracy while achieving high CR. </a:t>
            </a:r>
          </a:p>
          <a:p>
            <a:pPr marL="285750" indent="-285750">
              <a:buFont typeface="Arial" panose="020B0604020202020204" pitchFamily="34" charset="0"/>
              <a:buChar char="•"/>
            </a:pPr>
            <a:r>
              <a:rPr lang="en-US" sz="2400" dirty="0"/>
              <a:t>Achieving end-to-end performance improvement considering the system and compression/decompression overhead.</a:t>
            </a:r>
          </a:p>
        </p:txBody>
      </p:sp>
      <p:pic>
        <p:nvPicPr>
          <p:cNvPr id="52" name="Picture 51" descr="A graph of different colored bars&#10;&#10;Description automatically generated with medium confidence">
            <a:extLst>
              <a:ext uri="{FF2B5EF4-FFF2-40B4-BE49-F238E27FC236}">
                <a16:creationId xmlns:a16="http://schemas.microsoft.com/office/drawing/2014/main" id="{109711C1-9AB3-A73C-5AE9-F069BFAE2DF7}"/>
              </a:ext>
            </a:extLst>
          </p:cNvPr>
          <p:cNvPicPr>
            <a:picLocks noChangeAspect="1"/>
          </p:cNvPicPr>
          <p:nvPr/>
        </p:nvPicPr>
        <p:blipFill>
          <a:blip r:embed="rId13"/>
          <a:stretch>
            <a:fillRect/>
          </a:stretch>
        </p:blipFill>
        <p:spPr>
          <a:xfrm>
            <a:off x="25195829" y="12033898"/>
            <a:ext cx="3371005" cy="2644627"/>
          </a:xfrm>
          <a:prstGeom prst="rect">
            <a:avLst/>
          </a:prstGeom>
        </p:spPr>
      </p:pic>
      <p:sp>
        <p:nvSpPr>
          <p:cNvPr id="53" name="TextBox 52">
            <a:extLst>
              <a:ext uri="{FF2B5EF4-FFF2-40B4-BE49-F238E27FC236}">
                <a16:creationId xmlns:a16="http://schemas.microsoft.com/office/drawing/2014/main" id="{F4B847A0-21CD-5178-48E0-BD8F66F3C8F7}"/>
              </a:ext>
            </a:extLst>
          </p:cNvPr>
          <p:cNvSpPr txBox="1"/>
          <p:nvPr/>
        </p:nvSpPr>
        <p:spPr>
          <a:xfrm>
            <a:off x="19741857" y="12392778"/>
            <a:ext cx="5428206" cy="1200329"/>
          </a:xfrm>
          <a:prstGeom prst="rect">
            <a:avLst/>
          </a:prstGeom>
          <a:noFill/>
        </p:spPr>
        <p:txBody>
          <a:bodyPr wrap="square" rtlCol="0">
            <a:spAutoFit/>
          </a:bodyPr>
          <a:lstStyle/>
          <a:p>
            <a:r>
              <a:rPr lang="en-US" sz="2400" dirty="0"/>
              <a:t>Existing compressors either significantly impacts accuracy or have limited compression ratio.</a:t>
            </a:r>
          </a:p>
        </p:txBody>
      </p:sp>
      <p:sp>
        <p:nvSpPr>
          <p:cNvPr id="54" name="Right Arrow 24">
            <a:extLst>
              <a:ext uri="{FF2B5EF4-FFF2-40B4-BE49-F238E27FC236}">
                <a16:creationId xmlns:a16="http://schemas.microsoft.com/office/drawing/2014/main" id="{A18EAE33-2ABC-A7A7-94AE-CA513C932F16}"/>
              </a:ext>
            </a:extLst>
          </p:cNvPr>
          <p:cNvSpPr/>
          <p:nvPr/>
        </p:nvSpPr>
        <p:spPr>
          <a:xfrm>
            <a:off x="24404204" y="13326094"/>
            <a:ext cx="969632" cy="1372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 descr="A graph with numbers and a line&#10;&#10;Description automatically generated">
            <a:extLst>
              <a:ext uri="{FF2B5EF4-FFF2-40B4-BE49-F238E27FC236}">
                <a16:creationId xmlns:a16="http://schemas.microsoft.com/office/drawing/2014/main" id="{97527AF7-3910-3281-7EFE-ECB876E1B764}"/>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5388067" y="11066157"/>
            <a:ext cx="3252590" cy="243437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graph of speedup and training dataset&#10;&#10;Description automatically generated">
            <a:extLst>
              <a:ext uri="{FF2B5EF4-FFF2-40B4-BE49-F238E27FC236}">
                <a16:creationId xmlns:a16="http://schemas.microsoft.com/office/drawing/2014/main" id="{E54914B2-E006-6C63-02C4-E497F7AE38EB}"/>
              </a:ext>
            </a:extLst>
          </p:cNvPr>
          <p:cNvPicPr>
            <a:picLocks noChangeAspect="1"/>
          </p:cNvPicPr>
          <p:nvPr/>
        </p:nvPicPr>
        <p:blipFill rotWithShape="1">
          <a:blip r:embed="rId15"/>
          <a:srcRect l="2091" t="19163" r="4181" b="17654"/>
          <a:stretch/>
        </p:blipFill>
        <p:spPr>
          <a:xfrm>
            <a:off x="14582274" y="15376356"/>
            <a:ext cx="14024814" cy="5317959"/>
          </a:xfrm>
          <a:prstGeom prst="rect">
            <a:avLst/>
          </a:prstGeom>
        </p:spPr>
      </p:pic>
      <p:pic>
        <p:nvPicPr>
          <p:cNvPr id="6" name="Picture 2">
            <a:extLst>
              <a:ext uri="{FF2B5EF4-FFF2-40B4-BE49-F238E27FC236}">
                <a16:creationId xmlns:a16="http://schemas.microsoft.com/office/drawing/2014/main" id="{250848E6-3AC3-07D2-07E0-C1D468FBC7A0}"/>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9828042" y="20751936"/>
            <a:ext cx="8781435" cy="1097679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close-up of a diagram&#10;&#10;Description automatically generated">
            <a:extLst>
              <a:ext uri="{FF2B5EF4-FFF2-40B4-BE49-F238E27FC236}">
                <a16:creationId xmlns:a16="http://schemas.microsoft.com/office/drawing/2014/main" id="{3AE7DD3C-4D17-960E-F17D-162C13EF1872}"/>
              </a:ext>
            </a:extLst>
          </p:cNvPr>
          <p:cNvPicPr>
            <a:picLocks noChangeAspect="1"/>
          </p:cNvPicPr>
          <p:nvPr/>
        </p:nvPicPr>
        <p:blipFill rotWithShape="1">
          <a:blip r:embed="rId17"/>
          <a:srcRect l="3290" b="8553"/>
          <a:stretch/>
        </p:blipFill>
        <p:spPr>
          <a:xfrm>
            <a:off x="29044231" y="3633538"/>
            <a:ext cx="14149137" cy="13379116"/>
          </a:xfrm>
          <a:prstGeom prst="rect">
            <a:avLst/>
          </a:prstGeom>
        </p:spPr>
      </p:pic>
      <p:sp>
        <p:nvSpPr>
          <p:cNvPr id="10" name="TextBox 9">
            <a:extLst>
              <a:ext uri="{FF2B5EF4-FFF2-40B4-BE49-F238E27FC236}">
                <a16:creationId xmlns:a16="http://schemas.microsoft.com/office/drawing/2014/main" id="{B147DE02-667E-1F94-548D-FB49DBEAF84A}"/>
              </a:ext>
            </a:extLst>
          </p:cNvPr>
          <p:cNvSpPr txBox="1"/>
          <p:nvPr/>
        </p:nvSpPr>
        <p:spPr>
          <a:xfrm>
            <a:off x="14630400" y="20814632"/>
            <a:ext cx="4716379" cy="1446550"/>
          </a:xfrm>
          <a:prstGeom prst="rect">
            <a:avLst/>
          </a:prstGeom>
          <a:noFill/>
        </p:spPr>
        <p:txBody>
          <a:bodyPr wrap="square" rtlCol="0">
            <a:spAutoFit/>
          </a:bodyPr>
          <a:lstStyle/>
          <a:p>
            <a:r>
              <a:rPr lang="en-US" sz="4400" b="1" dirty="0"/>
              <a:t>Rutgers 6 Motifs</a:t>
            </a:r>
          </a:p>
          <a:p>
            <a:r>
              <a:rPr lang="en-US" sz="4400" b="1" dirty="0"/>
              <a:t>With mini-apps</a:t>
            </a:r>
          </a:p>
        </p:txBody>
      </p:sp>
      <p:cxnSp>
        <p:nvCxnSpPr>
          <p:cNvPr id="17" name="Straight Arrow Connector 16">
            <a:extLst>
              <a:ext uri="{FF2B5EF4-FFF2-40B4-BE49-F238E27FC236}">
                <a16:creationId xmlns:a16="http://schemas.microsoft.com/office/drawing/2014/main" id="{EE297132-A41C-50BC-E3D6-270E99BD3F0A}"/>
              </a:ext>
            </a:extLst>
          </p:cNvPr>
          <p:cNvCxnSpPr/>
          <p:nvPr/>
        </p:nvCxnSpPr>
        <p:spPr>
          <a:xfrm>
            <a:off x="17181095" y="22571242"/>
            <a:ext cx="1925052" cy="0"/>
          </a:xfrm>
          <a:prstGeom prst="straightConnector1">
            <a:avLst/>
          </a:prstGeom>
          <a:ln w="152400">
            <a:headEnd type="none" w="med" len="med"/>
            <a:tailEnd type="stealth" w="med" len="med"/>
          </a:ln>
        </p:spPr>
        <p:style>
          <a:lnRef idx="2">
            <a:schemeClr val="dk1"/>
          </a:lnRef>
          <a:fillRef idx="0">
            <a:schemeClr val="dk1"/>
          </a:fillRef>
          <a:effectRef idx="1">
            <a:schemeClr val="dk1"/>
          </a:effectRef>
          <a:fontRef idx="minor">
            <a:schemeClr val="tx1"/>
          </a:fontRef>
        </p:style>
      </p:cxn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2BFEA2255337F49B6221A8A0BB37149" ma:contentTypeVersion="12" ma:contentTypeDescription="Create a new document." ma:contentTypeScope="" ma:versionID="825127650162d865255f13b57c3d5fcf">
  <xsd:schema xmlns:xsd="http://www.w3.org/2001/XMLSchema" xmlns:xs="http://www.w3.org/2001/XMLSchema" xmlns:p="http://schemas.microsoft.com/office/2006/metadata/properties" xmlns:ns2="48481ada-65cb-41c0-b415-b5691797f678" xmlns:ns3="681632a5-26a1-432c-b9c8-4042a6493079" targetNamespace="http://schemas.microsoft.com/office/2006/metadata/properties" ma:root="true" ma:fieldsID="c4235c4b2fb82c7240e4fc4ef46b259e" ns2:_="" ns3:_="">
    <xsd:import namespace="48481ada-65cb-41c0-b415-b5691797f678"/>
    <xsd:import namespace="681632a5-26a1-432c-b9c8-4042a6493079"/>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481ada-65cb-41c0-b415-b5691797f67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2dabcefd-7191-4d78-9d18-d223e822edaa"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81632a5-26a1-432c-b9c8-4042a6493079"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19" nillable="true" ma:displayName="Taxonomy Catch All Column" ma:hidden="true" ma:list="{69faf80d-730d-4196-8511-073340fb5c5d}" ma:internalName="TaxCatchAll" ma:showField="CatchAllData" ma:web="681632a5-26a1-432c-b9c8-4042a649307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681632a5-26a1-432c-b9c8-4042a6493079" xsi:nil="true"/>
    <lcf76f155ced4ddcb4097134ff3c332f xmlns="48481ada-65cb-41c0-b415-b5691797f678">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A6DEF4F-E9F7-4BD8-9CE8-4E9A1808D623}">
  <ds:schemaRefs>
    <ds:schemaRef ds:uri="http://schemas.microsoft.com/sharepoint/v3/contenttype/forms"/>
  </ds:schemaRefs>
</ds:datastoreItem>
</file>

<file path=customXml/itemProps2.xml><?xml version="1.0" encoding="utf-8"?>
<ds:datastoreItem xmlns:ds="http://schemas.openxmlformats.org/officeDocument/2006/customXml" ds:itemID="{36F95775-7D91-432D-930B-BEE1A0C03F1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481ada-65cb-41c0-b415-b5691797f678"/>
    <ds:schemaRef ds:uri="681632a5-26a1-432c-b9c8-4042a649307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818FBDD-3612-46FF-B783-2E13688B7E24}">
  <ds:schemaRefs>
    <ds:schemaRef ds:uri="http://purl.org/dc/terms/"/>
    <ds:schemaRef ds:uri="http://schemas.microsoft.com/office/2006/documentManagement/types"/>
    <ds:schemaRef ds:uri="http://purl.org/dc/dcmitype/"/>
    <ds:schemaRef ds:uri="http://schemas.openxmlformats.org/package/2006/metadata/core-properties"/>
    <ds:schemaRef ds:uri="http://purl.org/dc/elements/1.1/"/>
    <ds:schemaRef ds:uri="http://schemas.microsoft.com/office/infopath/2007/PartnerControls"/>
    <ds:schemaRef ds:uri="48481ada-65cb-41c0-b415-b5691797f678"/>
    <ds:schemaRef ds:uri="681632a5-26a1-432c-b9c8-4042a6493079"/>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6054</TotalTime>
  <Words>456</Words>
  <Application>Microsoft Office PowerPoint</Application>
  <PresentationFormat>Custom</PresentationFormat>
  <Paragraphs>38</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STXingkai</vt:lpstr>
      <vt:lpstr>Arial</vt:lpstr>
      <vt:lpstr>Calibri</vt:lpstr>
      <vt:lpstr>Segoe UI</vt:lpstr>
      <vt:lpstr>Times</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Munson, Todd (EXT)</dc:creator>
  <cp:lastModifiedBy>Geoffrey Fox</cp:lastModifiedBy>
  <cp:revision>59</cp:revision>
  <dcterms:modified xsi:type="dcterms:W3CDTF">2024-01-30T01:03:35Z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0x010100F2BFEA2255337F49B6221A8A0BB37149</vt:lpwstr>
  </property>
  <property fmtid="{D5CDD505-2E9C-101B-9397-08002B2CF9AE}" pid="3" name="MediaServiceImageTags">
    <vt:lpwstr/>
  </property>
</Properties>
</file>